
<file path=[Content_Types].xml><?xml version="1.0" encoding="utf-8"?>
<Types xmlns="http://schemas.openxmlformats.org/package/2006/content-types">
  <Default Extension="jfif" ContentType="image/jpeg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74" r:id="rId1"/>
  </p:sldMasterIdLst>
  <p:notesMasterIdLst>
    <p:notesMasterId r:id="rId12"/>
  </p:notesMasterIdLst>
  <p:sldIdLst>
    <p:sldId id="281" r:id="rId2"/>
    <p:sldId id="282" r:id="rId3"/>
    <p:sldId id="284" r:id="rId4"/>
    <p:sldId id="283" r:id="rId5"/>
    <p:sldId id="286" r:id="rId6"/>
    <p:sldId id="285" r:id="rId7"/>
    <p:sldId id="288" r:id="rId8"/>
    <p:sldId id="287" r:id="rId9"/>
    <p:sldId id="291" r:id="rId10"/>
    <p:sldId id="289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3431" autoAdjust="0"/>
  </p:normalViewPr>
  <p:slideViewPr>
    <p:cSldViewPr>
      <p:cViewPr varScale="1">
        <p:scale>
          <a:sx n="79" d="100"/>
          <a:sy n="79" d="100"/>
        </p:scale>
        <p:origin x="1570" y="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_rels/data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fif"/><Relationship Id="rId1" Type="http://schemas.openxmlformats.org/officeDocument/2006/relationships/image" Target="../media/image2.png"/></Relationships>
</file>

<file path=ppt/diagrams/_rels/drawing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fif"/><Relationship Id="rId1" Type="http://schemas.openxmlformats.org/officeDocument/2006/relationships/image" Target="../media/image2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588D311-6B65-4DF5-A476-F29846D868DC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D90C845D-EC97-4099-B70E-0B403889F155}">
      <dgm:prSet phldrT="[Текст]"/>
      <dgm:spPr>
        <a:solidFill>
          <a:schemeClr val="accent5">
            <a:lumMod val="75000"/>
          </a:schemeClr>
        </a:solidFill>
      </dgm:spPr>
      <dgm:t>
        <a:bodyPr/>
        <a:lstStyle/>
        <a:p>
          <a:r>
            <a:rPr lang="ru-RU" dirty="0"/>
            <a:t>проектирование судов</a:t>
          </a:r>
        </a:p>
      </dgm:t>
    </dgm:pt>
    <dgm:pt modelId="{ABA6F659-089D-4185-9F2F-F3A5A0DA217B}" type="parTrans" cxnId="{C8083E71-DFA3-4488-90B6-0FB4B233CB23}">
      <dgm:prSet/>
      <dgm:spPr/>
      <dgm:t>
        <a:bodyPr/>
        <a:lstStyle/>
        <a:p>
          <a:endParaRPr lang="ru-RU"/>
        </a:p>
      </dgm:t>
    </dgm:pt>
    <dgm:pt modelId="{F898B05B-AD1C-48D8-B9B5-0EE9499853DD}" type="sibTrans" cxnId="{C8083E71-DFA3-4488-90B6-0FB4B233CB23}">
      <dgm:prSet/>
      <dgm:spPr/>
      <dgm:t>
        <a:bodyPr/>
        <a:lstStyle/>
        <a:p>
          <a:endParaRPr lang="ru-RU"/>
        </a:p>
      </dgm:t>
    </dgm:pt>
    <dgm:pt modelId="{CEE0D16F-C8F1-4442-AE37-7F2E36570D3C}">
      <dgm:prSet phldrT="[Текст]"/>
      <dgm:spPr>
        <a:solidFill>
          <a:schemeClr val="accent6">
            <a:lumMod val="75000"/>
          </a:schemeClr>
        </a:solidFill>
      </dgm:spPr>
      <dgm:t>
        <a:bodyPr/>
        <a:lstStyle/>
        <a:p>
          <a:r>
            <a:rPr lang="ru-RU" dirty="0"/>
            <a:t>разработка технической и рабочей документации на изготовление и ремонт изделий для установки на судах с классом Регистра судоходства Казахстана</a:t>
          </a:r>
        </a:p>
      </dgm:t>
    </dgm:pt>
    <dgm:pt modelId="{54F2FF4F-A5E3-4032-94EF-D2D59C2BFF6F}" type="parTrans" cxnId="{21AB5686-0DF2-4081-9F47-4CF3DDA4B0E2}">
      <dgm:prSet/>
      <dgm:spPr/>
      <dgm:t>
        <a:bodyPr/>
        <a:lstStyle/>
        <a:p>
          <a:endParaRPr lang="ru-RU"/>
        </a:p>
      </dgm:t>
    </dgm:pt>
    <dgm:pt modelId="{8F6295EF-F1FA-400B-9598-BF0B2C2C8667}" type="sibTrans" cxnId="{21AB5686-0DF2-4081-9F47-4CF3DDA4B0E2}">
      <dgm:prSet/>
      <dgm:spPr/>
      <dgm:t>
        <a:bodyPr/>
        <a:lstStyle/>
        <a:p>
          <a:endParaRPr lang="ru-RU"/>
        </a:p>
      </dgm:t>
    </dgm:pt>
    <dgm:pt modelId="{65E745A5-5884-43D5-AAB0-EED4176F3B62}">
      <dgm:prSet/>
      <dgm:spPr>
        <a:solidFill>
          <a:srgbClr val="92D050"/>
        </a:solidFill>
      </dgm:spPr>
      <dgm:t>
        <a:bodyPr/>
        <a:lstStyle/>
        <a:p>
          <a:r>
            <a:rPr lang="ru-RU" dirty="0"/>
            <a:t>разработка технической и рабочей документации на строительство, переоборудование, переклассификацию, ремонт и модернизацию судов;</a:t>
          </a:r>
          <a:endParaRPr lang="en-US" dirty="0"/>
        </a:p>
      </dgm:t>
    </dgm:pt>
    <dgm:pt modelId="{AA395885-3DB4-406D-8565-C6F8A6B3ECED}" type="parTrans" cxnId="{2F77968D-8337-4A6A-B586-28D478C603F7}">
      <dgm:prSet/>
      <dgm:spPr/>
      <dgm:t>
        <a:bodyPr/>
        <a:lstStyle/>
        <a:p>
          <a:endParaRPr lang="ru-RU"/>
        </a:p>
      </dgm:t>
    </dgm:pt>
    <dgm:pt modelId="{A226B929-23F8-482E-869C-DE925C18BA7D}" type="sibTrans" cxnId="{2F77968D-8337-4A6A-B586-28D478C603F7}">
      <dgm:prSet/>
      <dgm:spPr/>
      <dgm:t>
        <a:bodyPr/>
        <a:lstStyle/>
        <a:p>
          <a:endParaRPr lang="ru-RU"/>
        </a:p>
      </dgm:t>
    </dgm:pt>
    <dgm:pt modelId="{06F60087-51A4-4A18-BF22-061E67A514A5}">
      <dgm:prSet/>
      <dgm:spPr>
        <a:solidFill>
          <a:schemeClr val="bg1">
            <a:lumMod val="50000"/>
          </a:schemeClr>
        </a:solidFill>
      </dgm:spPr>
      <dgm:t>
        <a:bodyPr/>
        <a:lstStyle/>
        <a:p>
          <a:r>
            <a:rPr lang="ru-RU" dirty="0"/>
            <a:t>- разработка проектов перегона различных типов судов (со схемами буксировки и всеми необходимыми расчётами), плавучих средств, буровых установок, платформ, сооружений и объёмных тяжеловесных металлоконструкций на баржах по реке и морю</a:t>
          </a:r>
          <a:endParaRPr lang="en-US" dirty="0"/>
        </a:p>
      </dgm:t>
    </dgm:pt>
    <dgm:pt modelId="{31AED02B-6BAC-48AF-8CEE-2DAE39B9A871}" type="parTrans" cxnId="{1DFB06AA-52EA-4EF0-87FB-7B88743E0B33}">
      <dgm:prSet/>
      <dgm:spPr/>
      <dgm:t>
        <a:bodyPr/>
        <a:lstStyle/>
        <a:p>
          <a:endParaRPr lang="ru-RU"/>
        </a:p>
      </dgm:t>
    </dgm:pt>
    <dgm:pt modelId="{D9C3F403-250E-43D8-AFAF-BCDCFEDCCD3F}" type="sibTrans" cxnId="{1DFB06AA-52EA-4EF0-87FB-7B88743E0B33}">
      <dgm:prSet/>
      <dgm:spPr/>
      <dgm:t>
        <a:bodyPr/>
        <a:lstStyle/>
        <a:p>
          <a:endParaRPr lang="ru-RU"/>
        </a:p>
      </dgm:t>
    </dgm:pt>
    <dgm:pt modelId="{A6EA18A0-BB67-43CA-BC95-4C81EA58B012}" type="pres">
      <dgm:prSet presAssocID="{8588D311-6B65-4DF5-A476-F29846D868DC}" presName="diagram" presStyleCnt="0">
        <dgm:presLayoutVars>
          <dgm:dir/>
          <dgm:resizeHandles val="exact"/>
        </dgm:presLayoutVars>
      </dgm:prSet>
      <dgm:spPr/>
    </dgm:pt>
    <dgm:pt modelId="{A59CD9E7-81F6-4A95-B4E2-3CBC7767AC63}" type="pres">
      <dgm:prSet presAssocID="{D90C845D-EC97-4099-B70E-0B403889F155}" presName="node" presStyleLbl="node1" presStyleIdx="0" presStyleCnt="4" custScaleX="79585" custScaleY="43777" custLinFactNeighborX="10052" custLinFactNeighborY="885">
        <dgm:presLayoutVars>
          <dgm:bulletEnabled val="1"/>
        </dgm:presLayoutVars>
      </dgm:prSet>
      <dgm:spPr>
        <a:prstGeom prst="roundRect">
          <a:avLst/>
        </a:prstGeom>
      </dgm:spPr>
    </dgm:pt>
    <dgm:pt modelId="{0C6D67FC-8C6C-41DA-B55F-556C552C87AB}" type="pres">
      <dgm:prSet presAssocID="{F898B05B-AD1C-48D8-B9B5-0EE9499853DD}" presName="sibTrans" presStyleCnt="0"/>
      <dgm:spPr/>
    </dgm:pt>
    <dgm:pt modelId="{5242BB25-DDA9-45DF-8D41-9B0E3091907A}" type="pres">
      <dgm:prSet presAssocID="{CEE0D16F-C8F1-4442-AE37-7F2E36570D3C}" presName="node" presStyleLbl="node1" presStyleIdx="1" presStyleCnt="4" custScaleX="85375" custScaleY="53454" custLinFactNeighborX="-2105" custLinFactNeighborY="5724">
        <dgm:presLayoutVars>
          <dgm:bulletEnabled val="1"/>
        </dgm:presLayoutVars>
      </dgm:prSet>
      <dgm:spPr>
        <a:prstGeom prst="roundRect">
          <a:avLst/>
        </a:prstGeom>
      </dgm:spPr>
    </dgm:pt>
    <dgm:pt modelId="{1F5157BF-FDE7-4DE6-8775-02C0BFA5F484}" type="pres">
      <dgm:prSet presAssocID="{8F6295EF-F1FA-400B-9598-BF0B2C2C8667}" presName="sibTrans" presStyleCnt="0"/>
      <dgm:spPr/>
    </dgm:pt>
    <dgm:pt modelId="{B3970B44-5E04-4E66-9E17-5C73115C7132}" type="pres">
      <dgm:prSet presAssocID="{65E745A5-5884-43D5-AAB0-EED4176F3B62}" presName="node" presStyleLbl="node1" presStyleIdx="2" presStyleCnt="4" custScaleX="78289" custScaleY="76273" custLinFactNeighborX="10682" custLinFactNeighborY="-18780">
        <dgm:presLayoutVars>
          <dgm:bulletEnabled val="1"/>
        </dgm:presLayoutVars>
      </dgm:prSet>
      <dgm:spPr>
        <a:prstGeom prst="roundRect">
          <a:avLst/>
        </a:prstGeom>
      </dgm:spPr>
    </dgm:pt>
    <dgm:pt modelId="{7402CE13-E0F8-4B14-8868-DBBEB9E294D6}" type="pres">
      <dgm:prSet presAssocID="{A226B929-23F8-482E-869C-DE925C18BA7D}" presName="sibTrans" presStyleCnt="0"/>
      <dgm:spPr/>
    </dgm:pt>
    <dgm:pt modelId="{7F104875-61C4-4503-AFA4-A42644A1A2AA}" type="pres">
      <dgm:prSet presAssocID="{06F60087-51A4-4A18-BF22-061E67A514A5}" presName="node" presStyleLbl="node1" presStyleIdx="3" presStyleCnt="4" custScaleX="100515" custScaleY="80459" custLinFactNeighborX="2521" custLinFactNeighborY="-8755">
        <dgm:presLayoutVars>
          <dgm:bulletEnabled val="1"/>
        </dgm:presLayoutVars>
      </dgm:prSet>
      <dgm:spPr>
        <a:prstGeom prst="roundRect">
          <a:avLst/>
        </a:prstGeom>
      </dgm:spPr>
    </dgm:pt>
  </dgm:ptLst>
  <dgm:cxnLst>
    <dgm:cxn modelId="{4B16D02A-D0A4-41D5-A505-CDC2850BD81B}" type="presOf" srcId="{CEE0D16F-C8F1-4442-AE37-7F2E36570D3C}" destId="{5242BB25-DDA9-45DF-8D41-9B0E3091907A}" srcOrd="0" destOrd="0" presId="urn:microsoft.com/office/officeart/2005/8/layout/default"/>
    <dgm:cxn modelId="{C2E10950-AF10-450C-AEFB-525CEE4CC08C}" type="presOf" srcId="{8588D311-6B65-4DF5-A476-F29846D868DC}" destId="{A6EA18A0-BB67-43CA-BC95-4C81EA58B012}" srcOrd="0" destOrd="0" presId="urn:microsoft.com/office/officeart/2005/8/layout/default"/>
    <dgm:cxn modelId="{C8083E71-DFA3-4488-90B6-0FB4B233CB23}" srcId="{8588D311-6B65-4DF5-A476-F29846D868DC}" destId="{D90C845D-EC97-4099-B70E-0B403889F155}" srcOrd="0" destOrd="0" parTransId="{ABA6F659-089D-4185-9F2F-F3A5A0DA217B}" sibTransId="{F898B05B-AD1C-48D8-B9B5-0EE9499853DD}"/>
    <dgm:cxn modelId="{507BB976-CAB7-44E3-9AD5-02BA46A9D17E}" type="presOf" srcId="{65E745A5-5884-43D5-AAB0-EED4176F3B62}" destId="{B3970B44-5E04-4E66-9E17-5C73115C7132}" srcOrd="0" destOrd="0" presId="urn:microsoft.com/office/officeart/2005/8/layout/default"/>
    <dgm:cxn modelId="{21AB5686-0DF2-4081-9F47-4CF3DDA4B0E2}" srcId="{8588D311-6B65-4DF5-A476-F29846D868DC}" destId="{CEE0D16F-C8F1-4442-AE37-7F2E36570D3C}" srcOrd="1" destOrd="0" parTransId="{54F2FF4F-A5E3-4032-94EF-D2D59C2BFF6F}" sibTransId="{8F6295EF-F1FA-400B-9598-BF0B2C2C8667}"/>
    <dgm:cxn modelId="{2F77968D-8337-4A6A-B586-28D478C603F7}" srcId="{8588D311-6B65-4DF5-A476-F29846D868DC}" destId="{65E745A5-5884-43D5-AAB0-EED4176F3B62}" srcOrd="2" destOrd="0" parTransId="{AA395885-3DB4-406D-8565-C6F8A6B3ECED}" sibTransId="{A226B929-23F8-482E-869C-DE925C18BA7D}"/>
    <dgm:cxn modelId="{1DFB06AA-52EA-4EF0-87FB-7B88743E0B33}" srcId="{8588D311-6B65-4DF5-A476-F29846D868DC}" destId="{06F60087-51A4-4A18-BF22-061E67A514A5}" srcOrd="3" destOrd="0" parTransId="{31AED02B-6BAC-48AF-8CEE-2DAE39B9A871}" sibTransId="{D9C3F403-250E-43D8-AFAF-BCDCFEDCCD3F}"/>
    <dgm:cxn modelId="{91C0E5AC-2AAB-4C31-829D-16DFB5D979E3}" type="presOf" srcId="{D90C845D-EC97-4099-B70E-0B403889F155}" destId="{A59CD9E7-81F6-4A95-B4E2-3CBC7767AC63}" srcOrd="0" destOrd="0" presId="urn:microsoft.com/office/officeart/2005/8/layout/default"/>
    <dgm:cxn modelId="{0E0E6DB3-27DF-4487-9C3E-D4E523894FAA}" type="presOf" srcId="{06F60087-51A4-4A18-BF22-061E67A514A5}" destId="{7F104875-61C4-4503-AFA4-A42644A1A2AA}" srcOrd="0" destOrd="0" presId="urn:microsoft.com/office/officeart/2005/8/layout/default"/>
    <dgm:cxn modelId="{999C7F27-B35F-46C9-B883-40D0B5B17E79}" type="presParOf" srcId="{A6EA18A0-BB67-43CA-BC95-4C81EA58B012}" destId="{A59CD9E7-81F6-4A95-B4E2-3CBC7767AC63}" srcOrd="0" destOrd="0" presId="urn:microsoft.com/office/officeart/2005/8/layout/default"/>
    <dgm:cxn modelId="{29E70A15-54FB-4BC0-84A9-605850BE69E2}" type="presParOf" srcId="{A6EA18A0-BB67-43CA-BC95-4C81EA58B012}" destId="{0C6D67FC-8C6C-41DA-B55F-556C552C87AB}" srcOrd="1" destOrd="0" presId="urn:microsoft.com/office/officeart/2005/8/layout/default"/>
    <dgm:cxn modelId="{5AD2C9F6-7374-4275-B34F-7537CE48961B}" type="presParOf" srcId="{A6EA18A0-BB67-43CA-BC95-4C81EA58B012}" destId="{5242BB25-DDA9-45DF-8D41-9B0E3091907A}" srcOrd="2" destOrd="0" presId="urn:microsoft.com/office/officeart/2005/8/layout/default"/>
    <dgm:cxn modelId="{02051ACD-3474-4590-AC17-0DA28CAE2EA2}" type="presParOf" srcId="{A6EA18A0-BB67-43CA-BC95-4C81EA58B012}" destId="{1F5157BF-FDE7-4DE6-8775-02C0BFA5F484}" srcOrd="3" destOrd="0" presId="urn:microsoft.com/office/officeart/2005/8/layout/default"/>
    <dgm:cxn modelId="{60E29B38-EAA9-469A-8CBE-40C0C84BE889}" type="presParOf" srcId="{A6EA18A0-BB67-43CA-BC95-4C81EA58B012}" destId="{B3970B44-5E04-4E66-9E17-5C73115C7132}" srcOrd="4" destOrd="0" presId="urn:microsoft.com/office/officeart/2005/8/layout/default"/>
    <dgm:cxn modelId="{CCC63491-73CF-4683-893F-D4D10C6E8C43}" type="presParOf" srcId="{A6EA18A0-BB67-43CA-BC95-4C81EA58B012}" destId="{7402CE13-E0F8-4B14-8868-DBBEB9E294D6}" srcOrd="5" destOrd="0" presId="urn:microsoft.com/office/officeart/2005/8/layout/default"/>
    <dgm:cxn modelId="{49F39510-EB01-469B-B264-188E5E796E0D}" type="presParOf" srcId="{A6EA18A0-BB67-43CA-BC95-4C81EA58B012}" destId="{7F104875-61C4-4503-AFA4-A42644A1A2AA}" srcOrd="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D0A730C-6518-4BD8-8000-20EC8D0C5C5B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A8B7125D-7DD7-4959-9D23-ED27F5FF52D6}">
      <dgm:prSet phldrT="[Текст]"/>
      <dgm:spPr>
        <a:solidFill>
          <a:schemeClr val="tx2">
            <a:lumMod val="60000"/>
            <a:lumOff val="40000"/>
          </a:schemeClr>
        </a:solidFill>
      </dgm:spPr>
      <dgm:t>
        <a:bodyPr/>
        <a:lstStyle/>
        <a:p>
          <a:r>
            <a:rPr lang="ru-RU" b="1" dirty="0"/>
            <a:t>разработка проектов речных (маломерных) судов для регистрации и постановку на учет в Регистре судоходства, Государственном реестре или в Судовой книге</a:t>
          </a:r>
        </a:p>
      </dgm:t>
    </dgm:pt>
    <dgm:pt modelId="{4FE7A880-F692-4455-8E91-8CBA6EC449FB}" type="parTrans" cxnId="{54D7F785-4325-4595-8461-2B24D38AD58D}">
      <dgm:prSet/>
      <dgm:spPr/>
      <dgm:t>
        <a:bodyPr/>
        <a:lstStyle/>
        <a:p>
          <a:endParaRPr lang="ru-RU"/>
        </a:p>
      </dgm:t>
    </dgm:pt>
    <dgm:pt modelId="{B610CFB0-26EA-49E1-B930-B72BA167A58E}" type="sibTrans" cxnId="{54D7F785-4325-4595-8461-2B24D38AD58D}">
      <dgm:prSet/>
      <dgm:spPr/>
      <dgm:t>
        <a:bodyPr/>
        <a:lstStyle/>
        <a:p>
          <a:endParaRPr lang="ru-RU"/>
        </a:p>
      </dgm:t>
    </dgm:pt>
    <dgm:pt modelId="{FA1E9954-0119-421E-8353-9E3430179A0F}">
      <dgm:prSet phldrT="[Текст]"/>
      <dgm:spPr>
        <a:solidFill>
          <a:schemeClr val="accent6">
            <a:lumMod val="75000"/>
          </a:schemeClr>
        </a:solidFill>
      </dgm:spPr>
      <dgm:t>
        <a:bodyPr/>
        <a:lstStyle/>
        <a:p>
          <a:r>
            <a:rPr lang="ru-RU" dirty="0"/>
            <a:t>разработка нормативных правовых актов по судоходству и мореплаванию (в том числе и для государственных органов)</a:t>
          </a:r>
        </a:p>
      </dgm:t>
    </dgm:pt>
    <dgm:pt modelId="{F9F23774-8CF5-4170-9FF6-39045907A2B6}" type="parTrans" cxnId="{EE517739-5346-4FAF-9AF4-B89CD5C30D79}">
      <dgm:prSet/>
      <dgm:spPr/>
      <dgm:t>
        <a:bodyPr/>
        <a:lstStyle/>
        <a:p>
          <a:endParaRPr lang="ru-RU"/>
        </a:p>
      </dgm:t>
    </dgm:pt>
    <dgm:pt modelId="{42668A1C-E8DA-488A-A293-CBEB88FFC588}" type="sibTrans" cxnId="{EE517739-5346-4FAF-9AF4-B89CD5C30D79}">
      <dgm:prSet/>
      <dgm:spPr/>
      <dgm:t>
        <a:bodyPr/>
        <a:lstStyle/>
        <a:p>
          <a:endParaRPr lang="ru-RU"/>
        </a:p>
      </dgm:t>
    </dgm:pt>
    <dgm:pt modelId="{58DF6D44-FAB7-4984-9536-72920F098862}">
      <dgm:prSet/>
      <dgm:spPr>
        <a:solidFill>
          <a:schemeClr val="tx2">
            <a:lumMod val="60000"/>
            <a:lumOff val="40000"/>
          </a:schemeClr>
        </a:solidFill>
      </dgm:spPr>
      <dgm:t>
        <a:bodyPr/>
        <a:lstStyle/>
        <a:p>
          <a:r>
            <a:rPr lang="ru-RU" dirty="0"/>
            <a:t>разработка стандартов, инструкций и положений для компаний, осуществляющих деятельность на море и реках </a:t>
          </a:r>
          <a:endParaRPr lang="en-US" dirty="0"/>
        </a:p>
      </dgm:t>
    </dgm:pt>
    <dgm:pt modelId="{5404DA3A-E9F4-4114-BC94-AEF8FF890B87}" type="parTrans" cxnId="{B37C7921-0605-483D-9CC8-2D2452F3AB36}">
      <dgm:prSet/>
      <dgm:spPr/>
      <dgm:t>
        <a:bodyPr/>
        <a:lstStyle/>
        <a:p>
          <a:endParaRPr lang="ru-RU"/>
        </a:p>
      </dgm:t>
    </dgm:pt>
    <dgm:pt modelId="{CE52B47B-71C0-452F-AF38-8BE305EAFC5E}" type="sibTrans" cxnId="{B37C7921-0605-483D-9CC8-2D2452F3AB36}">
      <dgm:prSet/>
      <dgm:spPr/>
      <dgm:t>
        <a:bodyPr/>
        <a:lstStyle/>
        <a:p>
          <a:endParaRPr lang="ru-RU"/>
        </a:p>
      </dgm:t>
    </dgm:pt>
    <dgm:pt modelId="{0F9B5408-8F6A-47E4-A26B-800D15F132F7}">
      <dgm:prSet/>
      <dgm:spPr>
        <a:solidFill>
          <a:schemeClr val="accent6">
            <a:lumMod val="75000"/>
          </a:schemeClr>
        </a:solidFill>
      </dgm:spPr>
      <dgm:t>
        <a:bodyPr/>
        <a:lstStyle/>
        <a:p>
          <a:r>
            <a:rPr lang="ru-RU" dirty="0"/>
            <a:t>ведение авторского надзора за строительством судов </a:t>
          </a:r>
          <a:endParaRPr lang="en-US" dirty="0"/>
        </a:p>
      </dgm:t>
    </dgm:pt>
    <dgm:pt modelId="{9168BD45-AC8E-4FAF-A51C-B18FF97CC504}" type="parTrans" cxnId="{6777AA3E-DD22-4B66-B3EA-B00B7A91D5FA}">
      <dgm:prSet/>
      <dgm:spPr/>
      <dgm:t>
        <a:bodyPr/>
        <a:lstStyle/>
        <a:p>
          <a:endParaRPr lang="ru-RU"/>
        </a:p>
      </dgm:t>
    </dgm:pt>
    <dgm:pt modelId="{62E9EC0E-0806-4701-B5F1-5BEFA4ACEAFD}" type="sibTrans" cxnId="{6777AA3E-DD22-4B66-B3EA-B00B7A91D5FA}">
      <dgm:prSet/>
      <dgm:spPr/>
      <dgm:t>
        <a:bodyPr/>
        <a:lstStyle/>
        <a:p>
          <a:endParaRPr lang="ru-RU"/>
        </a:p>
      </dgm:t>
    </dgm:pt>
    <dgm:pt modelId="{A562B6B3-CDF4-45FA-BD33-89D6214EDA88}" type="pres">
      <dgm:prSet presAssocID="{DD0A730C-6518-4BD8-8000-20EC8D0C5C5B}" presName="diagram" presStyleCnt="0">
        <dgm:presLayoutVars>
          <dgm:dir/>
          <dgm:resizeHandles val="exact"/>
        </dgm:presLayoutVars>
      </dgm:prSet>
      <dgm:spPr/>
    </dgm:pt>
    <dgm:pt modelId="{F45A5C95-33EB-40AA-BB8E-9CA85388D46F}" type="pres">
      <dgm:prSet presAssocID="{A8B7125D-7DD7-4959-9D23-ED27F5FF52D6}" presName="node" presStyleLbl="node1" presStyleIdx="0" presStyleCnt="4">
        <dgm:presLayoutVars>
          <dgm:bulletEnabled val="1"/>
        </dgm:presLayoutVars>
      </dgm:prSet>
      <dgm:spPr/>
    </dgm:pt>
    <dgm:pt modelId="{F710CB9C-9FA3-4B87-97EA-CE6DD22D99EC}" type="pres">
      <dgm:prSet presAssocID="{B610CFB0-26EA-49E1-B930-B72BA167A58E}" presName="sibTrans" presStyleCnt="0"/>
      <dgm:spPr/>
    </dgm:pt>
    <dgm:pt modelId="{86DCF215-F4CB-4F8F-B4A8-D43AFE40C4F5}" type="pres">
      <dgm:prSet presAssocID="{FA1E9954-0119-421E-8353-9E3430179A0F}" presName="node" presStyleLbl="node1" presStyleIdx="1" presStyleCnt="4">
        <dgm:presLayoutVars>
          <dgm:bulletEnabled val="1"/>
        </dgm:presLayoutVars>
      </dgm:prSet>
      <dgm:spPr/>
    </dgm:pt>
    <dgm:pt modelId="{1DC0653D-A6DE-4963-BFCB-CDF2A6B408F9}" type="pres">
      <dgm:prSet presAssocID="{42668A1C-E8DA-488A-A293-CBEB88FFC588}" presName="sibTrans" presStyleCnt="0"/>
      <dgm:spPr/>
    </dgm:pt>
    <dgm:pt modelId="{928E8122-4377-4F03-A42C-6804E7B9F760}" type="pres">
      <dgm:prSet presAssocID="{0F9B5408-8F6A-47E4-A26B-800D15F132F7}" presName="node" presStyleLbl="node1" presStyleIdx="2" presStyleCnt="4">
        <dgm:presLayoutVars>
          <dgm:bulletEnabled val="1"/>
        </dgm:presLayoutVars>
      </dgm:prSet>
      <dgm:spPr/>
    </dgm:pt>
    <dgm:pt modelId="{C24CB4C4-32E9-451E-A15C-58F2EB35C310}" type="pres">
      <dgm:prSet presAssocID="{62E9EC0E-0806-4701-B5F1-5BEFA4ACEAFD}" presName="sibTrans" presStyleCnt="0"/>
      <dgm:spPr/>
    </dgm:pt>
    <dgm:pt modelId="{76B8F529-8F08-4C43-84CE-1954562922A0}" type="pres">
      <dgm:prSet presAssocID="{58DF6D44-FAB7-4984-9536-72920F098862}" presName="node" presStyleLbl="node1" presStyleIdx="3" presStyleCnt="4">
        <dgm:presLayoutVars>
          <dgm:bulletEnabled val="1"/>
        </dgm:presLayoutVars>
      </dgm:prSet>
      <dgm:spPr/>
    </dgm:pt>
  </dgm:ptLst>
  <dgm:cxnLst>
    <dgm:cxn modelId="{F91FCA03-38BF-4C81-A87C-943D511AE971}" type="presOf" srcId="{A8B7125D-7DD7-4959-9D23-ED27F5FF52D6}" destId="{F45A5C95-33EB-40AA-BB8E-9CA85388D46F}" srcOrd="0" destOrd="0" presId="urn:microsoft.com/office/officeart/2005/8/layout/default"/>
    <dgm:cxn modelId="{B37C7921-0605-483D-9CC8-2D2452F3AB36}" srcId="{DD0A730C-6518-4BD8-8000-20EC8D0C5C5B}" destId="{58DF6D44-FAB7-4984-9536-72920F098862}" srcOrd="3" destOrd="0" parTransId="{5404DA3A-E9F4-4114-BC94-AEF8FF890B87}" sibTransId="{CE52B47B-71C0-452F-AF38-8BE305EAFC5E}"/>
    <dgm:cxn modelId="{EE517739-5346-4FAF-9AF4-B89CD5C30D79}" srcId="{DD0A730C-6518-4BD8-8000-20EC8D0C5C5B}" destId="{FA1E9954-0119-421E-8353-9E3430179A0F}" srcOrd="1" destOrd="0" parTransId="{F9F23774-8CF5-4170-9FF6-39045907A2B6}" sibTransId="{42668A1C-E8DA-488A-A293-CBEB88FFC588}"/>
    <dgm:cxn modelId="{6777AA3E-DD22-4B66-B3EA-B00B7A91D5FA}" srcId="{DD0A730C-6518-4BD8-8000-20EC8D0C5C5B}" destId="{0F9B5408-8F6A-47E4-A26B-800D15F132F7}" srcOrd="2" destOrd="0" parTransId="{9168BD45-AC8E-4FAF-A51C-B18FF97CC504}" sibTransId="{62E9EC0E-0806-4701-B5F1-5BEFA4ACEAFD}"/>
    <dgm:cxn modelId="{C62EF643-58CE-4C21-9E2D-CDD341764F34}" type="presOf" srcId="{DD0A730C-6518-4BD8-8000-20EC8D0C5C5B}" destId="{A562B6B3-CDF4-45FA-BD33-89D6214EDA88}" srcOrd="0" destOrd="0" presId="urn:microsoft.com/office/officeart/2005/8/layout/default"/>
    <dgm:cxn modelId="{54D7F785-4325-4595-8461-2B24D38AD58D}" srcId="{DD0A730C-6518-4BD8-8000-20EC8D0C5C5B}" destId="{A8B7125D-7DD7-4959-9D23-ED27F5FF52D6}" srcOrd="0" destOrd="0" parTransId="{4FE7A880-F692-4455-8E91-8CBA6EC449FB}" sibTransId="{B610CFB0-26EA-49E1-B930-B72BA167A58E}"/>
    <dgm:cxn modelId="{7A6AD3A0-BEB3-4392-8B60-E3085988972E}" type="presOf" srcId="{0F9B5408-8F6A-47E4-A26B-800D15F132F7}" destId="{928E8122-4377-4F03-A42C-6804E7B9F760}" srcOrd="0" destOrd="0" presId="urn:microsoft.com/office/officeart/2005/8/layout/default"/>
    <dgm:cxn modelId="{CB8712B8-9004-466F-8C2F-DA6E3B7A3E25}" type="presOf" srcId="{58DF6D44-FAB7-4984-9536-72920F098862}" destId="{76B8F529-8F08-4C43-84CE-1954562922A0}" srcOrd="0" destOrd="0" presId="urn:microsoft.com/office/officeart/2005/8/layout/default"/>
    <dgm:cxn modelId="{7A2FE0F1-D89D-4D2B-A547-0A9D44B25E4A}" type="presOf" srcId="{FA1E9954-0119-421E-8353-9E3430179A0F}" destId="{86DCF215-F4CB-4F8F-B4A8-D43AFE40C4F5}" srcOrd="0" destOrd="0" presId="urn:microsoft.com/office/officeart/2005/8/layout/default"/>
    <dgm:cxn modelId="{6B190FBB-D86A-4CD1-97EC-E581DB6E76F1}" type="presParOf" srcId="{A562B6B3-CDF4-45FA-BD33-89D6214EDA88}" destId="{F45A5C95-33EB-40AA-BB8E-9CA85388D46F}" srcOrd="0" destOrd="0" presId="urn:microsoft.com/office/officeart/2005/8/layout/default"/>
    <dgm:cxn modelId="{B0A238F5-9817-4AB8-A71F-A8758ADE219C}" type="presParOf" srcId="{A562B6B3-CDF4-45FA-BD33-89D6214EDA88}" destId="{F710CB9C-9FA3-4B87-97EA-CE6DD22D99EC}" srcOrd="1" destOrd="0" presId="urn:microsoft.com/office/officeart/2005/8/layout/default"/>
    <dgm:cxn modelId="{6FA09E40-AD3E-45D4-8DBD-36B468D850DA}" type="presParOf" srcId="{A562B6B3-CDF4-45FA-BD33-89D6214EDA88}" destId="{86DCF215-F4CB-4F8F-B4A8-D43AFE40C4F5}" srcOrd="2" destOrd="0" presId="urn:microsoft.com/office/officeart/2005/8/layout/default"/>
    <dgm:cxn modelId="{182C1700-F3E1-4B8F-A768-C81B8B4407D7}" type="presParOf" srcId="{A562B6B3-CDF4-45FA-BD33-89D6214EDA88}" destId="{1DC0653D-A6DE-4963-BFCB-CDF2A6B408F9}" srcOrd="3" destOrd="0" presId="urn:microsoft.com/office/officeart/2005/8/layout/default"/>
    <dgm:cxn modelId="{63C14317-CF39-43EE-A176-313879F4EF36}" type="presParOf" srcId="{A562B6B3-CDF4-45FA-BD33-89D6214EDA88}" destId="{928E8122-4377-4F03-A42C-6804E7B9F760}" srcOrd="4" destOrd="0" presId="urn:microsoft.com/office/officeart/2005/8/layout/default"/>
    <dgm:cxn modelId="{0E629474-925A-4581-8D42-9A01F39DF7D6}" type="presParOf" srcId="{A562B6B3-CDF4-45FA-BD33-89D6214EDA88}" destId="{C24CB4C4-32E9-451E-A15C-58F2EB35C310}" srcOrd="5" destOrd="0" presId="urn:microsoft.com/office/officeart/2005/8/layout/default"/>
    <dgm:cxn modelId="{8D5F45D4-A97B-456D-B7BC-BBBF6C0BB286}" type="presParOf" srcId="{A562B6B3-CDF4-45FA-BD33-89D6214EDA88}" destId="{76B8F529-8F08-4C43-84CE-1954562922A0}" srcOrd="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E01E5BF6-65AA-4C10-947F-F9B9EC5C15EC}" type="doc">
      <dgm:prSet loTypeId="urn:microsoft.com/office/officeart/2005/8/layout/vList3" loCatId="list" qsTypeId="urn:microsoft.com/office/officeart/2005/8/quickstyle/simple1" qsCatId="simple" csTypeId="urn:microsoft.com/office/officeart/2005/8/colors/accent1_2" csCatId="accent1" phldr="1"/>
      <dgm:spPr/>
    </dgm:pt>
    <dgm:pt modelId="{502D7D11-2033-4976-9D3F-F1E439ADD728}">
      <dgm:prSet phldrT="[Текст]"/>
      <dgm:spPr/>
      <dgm:t>
        <a:bodyPr/>
        <a:lstStyle/>
        <a:p>
          <a:r>
            <a:rPr lang="ru-RU" b="1" dirty="0">
              <a:solidFill>
                <a:schemeClr val="tx1">
                  <a:lumMod val="95000"/>
                  <a:lumOff val="5000"/>
                </a:schemeClr>
              </a:solidFill>
            </a:rPr>
            <a:t>Сопровождение строительства</a:t>
          </a:r>
        </a:p>
      </dgm:t>
    </dgm:pt>
    <dgm:pt modelId="{EBEC06A1-17D9-4272-A9AA-77A8C2B3EA92}" type="parTrans" cxnId="{43B363BE-A029-42AD-904C-A0B095B50194}">
      <dgm:prSet/>
      <dgm:spPr/>
      <dgm:t>
        <a:bodyPr/>
        <a:lstStyle/>
        <a:p>
          <a:endParaRPr lang="ru-RU"/>
        </a:p>
      </dgm:t>
    </dgm:pt>
    <dgm:pt modelId="{A2127F6B-735A-4527-8452-ED30479BD5BB}" type="sibTrans" cxnId="{43B363BE-A029-42AD-904C-A0B095B50194}">
      <dgm:prSet/>
      <dgm:spPr/>
      <dgm:t>
        <a:bodyPr/>
        <a:lstStyle/>
        <a:p>
          <a:endParaRPr lang="ru-RU"/>
        </a:p>
      </dgm:t>
    </dgm:pt>
    <dgm:pt modelId="{063B4CEF-A24C-4E8B-9B36-2FEB038BDDF6}">
      <dgm:prSet phldrT="[Текст]"/>
      <dgm:spPr/>
      <dgm:t>
        <a:bodyPr/>
        <a:lstStyle/>
        <a:p>
          <a:r>
            <a:rPr lang="ru-RU" b="1" dirty="0">
              <a:solidFill>
                <a:schemeClr val="tx1">
                  <a:lumMod val="95000"/>
                  <a:lumOff val="5000"/>
                </a:schemeClr>
              </a:solidFill>
            </a:rPr>
            <a:t>Разработка проектно-конструкторской документации</a:t>
          </a:r>
        </a:p>
      </dgm:t>
    </dgm:pt>
    <dgm:pt modelId="{60F4F2CC-9DB3-4460-A752-8545CFD3AC70}" type="parTrans" cxnId="{6A42114E-05E5-4908-A94C-AF589291BF3C}">
      <dgm:prSet/>
      <dgm:spPr/>
      <dgm:t>
        <a:bodyPr/>
        <a:lstStyle/>
        <a:p>
          <a:endParaRPr lang="ru-RU"/>
        </a:p>
      </dgm:t>
    </dgm:pt>
    <dgm:pt modelId="{B2F8DEE0-5E7C-4DF3-AFF2-16E85179FA1E}" type="sibTrans" cxnId="{6A42114E-05E5-4908-A94C-AF589291BF3C}">
      <dgm:prSet/>
      <dgm:spPr/>
      <dgm:t>
        <a:bodyPr/>
        <a:lstStyle/>
        <a:p>
          <a:endParaRPr lang="ru-RU"/>
        </a:p>
      </dgm:t>
    </dgm:pt>
    <dgm:pt modelId="{4ED42AB0-33E5-423F-997F-E5747B01A9E3}">
      <dgm:prSet phldrT="[Текст]"/>
      <dgm:spPr/>
      <dgm:t>
        <a:bodyPr/>
        <a:lstStyle/>
        <a:p>
          <a:r>
            <a:rPr lang="ru-RU" b="1" u="none" dirty="0">
              <a:solidFill>
                <a:schemeClr val="tx1">
                  <a:lumMod val="95000"/>
                  <a:lumOff val="5000"/>
                </a:schemeClr>
              </a:solidFill>
            </a:rPr>
            <a:t>Оценочные и консалтинговые услуги</a:t>
          </a:r>
        </a:p>
      </dgm:t>
    </dgm:pt>
    <dgm:pt modelId="{841E98AF-93BF-4170-A48B-EB712AE7A193}" type="parTrans" cxnId="{83FCD8B9-3BD5-4C00-9197-435C74CC1153}">
      <dgm:prSet/>
      <dgm:spPr/>
      <dgm:t>
        <a:bodyPr/>
        <a:lstStyle/>
        <a:p>
          <a:endParaRPr lang="ru-RU"/>
        </a:p>
      </dgm:t>
    </dgm:pt>
    <dgm:pt modelId="{2A7149FE-F6B8-40BE-8C48-0BFBF7E63AF5}" type="sibTrans" cxnId="{83FCD8B9-3BD5-4C00-9197-435C74CC1153}">
      <dgm:prSet/>
      <dgm:spPr/>
      <dgm:t>
        <a:bodyPr/>
        <a:lstStyle/>
        <a:p>
          <a:endParaRPr lang="ru-RU"/>
        </a:p>
      </dgm:t>
    </dgm:pt>
    <dgm:pt modelId="{DBA538D6-1B56-4B09-8D1D-B910234EC719}" type="pres">
      <dgm:prSet presAssocID="{E01E5BF6-65AA-4C10-947F-F9B9EC5C15EC}" presName="linearFlow" presStyleCnt="0">
        <dgm:presLayoutVars>
          <dgm:dir/>
          <dgm:resizeHandles val="exact"/>
        </dgm:presLayoutVars>
      </dgm:prSet>
      <dgm:spPr/>
    </dgm:pt>
    <dgm:pt modelId="{6C9FD807-AD47-4A4B-9ACE-715E0AF35516}" type="pres">
      <dgm:prSet presAssocID="{502D7D11-2033-4976-9D3F-F1E439ADD728}" presName="composite" presStyleCnt="0"/>
      <dgm:spPr/>
    </dgm:pt>
    <dgm:pt modelId="{A85AD606-CA38-4E44-B53B-FC69771A9893}" type="pres">
      <dgm:prSet presAssocID="{502D7D11-2033-4976-9D3F-F1E439ADD728}" presName="imgShp" presStyleLbl="fgImgPlace1" presStyleIdx="0" presStyleCnt="3"/>
      <dgm:spPr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0000" r="-10000"/>
          </a:stretch>
        </a:blipFill>
      </dgm:spPr>
    </dgm:pt>
    <dgm:pt modelId="{769E54AC-6DFD-4F7C-A885-7548BA6E4A51}" type="pres">
      <dgm:prSet presAssocID="{502D7D11-2033-4976-9D3F-F1E439ADD728}" presName="txShp" presStyleLbl="node1" presStyleIdx="0" presStyleCnt="3" custLinFactNeighborX="1600" custLinFactNeighborY="-6547">
        <dgm:presLayoutVars>
          <dgm:bulletEnabled val="1"/>
        </dgm:presLayoutVars>
      </dgm:prSet>
      <dgm:spPr/>
    </dgm:pt>
    <dgm:pt modelId="{379E9E97-84A9-469E-B687-D4653CC9CC27}" type="pres">
      <dgm:prSet presAssocID="{A2127F6B-735A-4527-8452-ED30479BD5BB}" presName="spacing" presStyleCnt="0"/>
      <dgm:spPr/>
    </dgm:pt>
    <dgm:pt modelId="{B0C73653-FC9F-47A9-A560-A63AA0D2FD0A}" type="pres">
      <dgm:prSet presAssocID="{063B4CEF-A24C-4E8B-9B36-2FEB038BDDF6}" presName="composite" presStyleCnt="0"/>
      <dgm:spPr/>
    </dgm:pt>
    <dgm:pt modelId="{4BEBA3CE-4013-4B0B-8B60-AD9426C27913}" type="pres">
      <dgm:prSet presAssocID="{063B4CEF-A24C-4E8B-9B36-2FEB038BDDF6}" presName="imgShp" presStyleLbl="fgImgPlace1" presStyleIdx="1" presStyleCnt="3"/>
      <dgm:spPr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</dgm:spPr>
    </dgm:pt>
    <dgm:pt modelId="{DE89670B-BCE5-4772-A9B0-B672413304C2}" type="pres">
      <dgm:prSet presAssocID="{063B4CEF-A24C-4E8B-9B36-2FEB038BDDF6}" presName="txShp" presStyleLbl="node1" presStyleIdx="1" presStyleCnt="3">
        <dgm:presLayoutVars>
          <dgm:bulletEnabled val="1"/>
        </dgm:presLayoutVars>
      </dgm:prSet>
      <dgm:spPr/>
    </dgm:pt>
    <dgm:pt modelId="{63C33A92-3EE7-486F-8DFA-77042BAED092}" type="pres">
      <dgm:prSet presAssocID="{B2F8DEE0-5E7C-4DF3-AFF2-16E85179FA1E}" presName="spacing" presStyleCnt="0"/>
      <dgm:spPr/>
    </dgm:pt>
    <dgm:pt modelId="{3C9A7474-3AC9-4EB2-86B0-36E22B5B9263}" type="pres">
      <dgm:prSet presAssocID="{4ED42AB0-33E5-423F-997F-E5747B01A9E3}" presName="composite" presStyleCnt="0"/>
      <dgm:spPr/>
    </dgm:pt>
    <dgm:pt modelId="{EC12501F-2B25-4479-91D1-F1CF08CD5A7B}" type="pres">
      <dgm:prSet presAssocID="{4ED42AB0-33E5-423F-997F-E5747B01A9E3}" presName="imgShp" presStyleLbl="fgImgPlace1" presStyleIdx="2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50000" r="-50000"/>
          </a:stretch>
        </a:blipFill>
      </dgm:spPr>
    </dgm:pt>
    <dgm:pt modelId="{9C078752-0897-440F-981C-69CBF8240923}" type="pres">
      <dgm:prSet presAssocID="{4ED42AB0-33E5-423F-997F-E5747B01A9E3}" presName="txShp" presStyleLbl="node1" presStyleIdx="2" presStyleCnt="3">
        <dgm:presLayoutVars>
          <dgm:bulletEnabled val="1"/>
        </dgm:presLayoutVars>
      </dgm:prSet>
      <dgm:spPr/>
    </dgm:pt>
  </dgm:ptLst>
  <dgm:cxnLst>
    <dgm:cxn modelId="{20B05008-6A72-4338-82AB-4E51D3F7874F}" type="presOf" srcId="{063B4CEF-A24C-4E8B-9B36-2FEB038BDDF6}" destId="{DE89670B-BCE5-4772-A9B0-B672413304C2}" srcOrd="0" destOrd="0" presId="urn:microsoft.com/office/officeart/2005/8/layout/vList3"/>
    <dgm:cxn modelId="{F99FC35C-B816-438E-961A-659F67B59CAB}" type="presOf" srcId="{E01E5BF6-65AA-4C10-947F-F9B9EC5C15EC}" destId="{DBA538D6-1B56-4B09-8D1D-B910234EC719}" srcOrd="0" destOrd="0" presId="urn:microsoft.com/office/officeart/2005/8/layout/vList3"/>
    <dgm:cxn modelId="{6A42114E-05E5-4908-A94C-AF589291BF3C}" srcId="{E01E5BF6-65AA-4C10-947F-F9B9EC5C15EC}" destId="{063B4CEF-A24C-4E8B-9B36-2FEB038BDDF6}" srcOrd="1" destOrd="0" parTransId="{60F4F2CC-9DB3-4460-A752-8545CFD3AC70}" sibTransId="{B2F8DEE0-5E7C-4DF3-AFF2-16E85179FA1E}"/>
    <dgm:cxn modelId="{83FCD8B9-3BD5-4C00-9197-435C74CC1153}" srcId="{E01E5BF6-65AA-4C10-947F-F9B9EC5C15EC}" destId="{4ED42AB0-33E5-423F-997F-E5747B01A9E3}" srcOrd="2" destOrd="0" parTransId="{841E98AF-93BF-4170-A48B-EB712AE7A193}" sibTransId="{2A7149FE-F6B8-40BE-8C48-0BFBF7E63AF5}"/>
    <dgm:cxn modelId="{43B363BE-A029-42AD-904C-A0B095B50194}" srcId="{E01E5BF6-65AA-4C10-947F-F9B9EC5C15EC}" destId="{502D7D11-2033-4976-9D3F-F1E439ADD728}" srcOrd="0" destOrd="0" parTransId="{EBEC06A1-17D9-4272-A9AA-77A8C2B3EA92}" sibTransId="{A2127F6B-735A-4527-8452-ED30479BD5BB}"/>
    <dgm:cxn modelId="{4A6FF3C4-ABE2-420A-A03C-19CC06BE15FD}" type="presOf" srcId="{502D7D11-2033-4976-9D3F-F1E439ADD728}" destId="{769E54AC-6DFD-4F7C-A885-7548BA6E4A51}" srcOrd="0" destOrd="0" presId="urn:microsoft.com/office/officeart/2005/8/layout/vList3"/>
    <dgm:cxn modelId="{C32666D3-5E1C-40F9-B7F5-48BA26E082D7}" type="presOf" srcId="{4ED42AB0-33E5-423F-997F-E5747B01A9E3}" destId="{9C078752-0897-440F-981C-69CBF8240923}" srcOrd="0" destOrd="0" presId="urn:microsoft.com/office/officeart/2005/8/layout/vList3"/>
    <dgm:cxn modelId="{01FD8B07-FAC8-4F8D-A3A7-21025EEDF442}" type="presParOf" srcId="{DBA538D6-1B56-4B09-8D1D-B910234EC719}" destId="{6C9FD807-AD47-4A4B-9ACE-715E0AF35516}" srcOrd="0" destOrd="0" presId="urn:microsoft.com/office/officeart/2005/8/layout/vList3"/>
    <dgm:cxn modelId="{084F9DFA-75C1-45CD-80D0-B5D068209EC8}" type="presParOf" srcId="{6C9FD807-AD47-4A4B-9ACE-715E0AF35516}" destId="{A85AD606-CA38-4E44-B53B-FC69771A9893}" srcOrd="0" destOrd="0" presId="urn:microsoft.com/office/officeart/2005/8/layout/vList3"/>
    <dgm:cxn modelId="{DCCD429A-22D2-4EA2-A1E8-0BEDCF7F7C96}" type="presParOf" srcId="{6C9FD807-AD47-4A4B-9ACE-715E0AF35516}" destId="{769E54AC-6DFD-4F7C-A885-7548BA6E4A51}" srcOrd="1" destOrd="0" presId="urn:microsoft.com/office/officeart/2005/8/layout/vList3"/>
    <dgm:cxn modelId="{A3D918FA-AD45-44F1-9F5D-6524E7604A3C}" type="presParOf" srcId="{DBA538D6-1B56-4B09-8D1D-B910234EC719}" destId="{379E9E97-84A9-469E-B687-D4653CC9CC27}" srcOrd="1" destOrd="0" presId="urn:microsoft.com/office/officeart/2005/8/layout/vList3"/>
    <dgm:cxn modelId="{F384C225-A216-43CE-9FEB-8A3C22A66DA0}" type="presParOf" srcId="{DBA538D6-1B56-4B09-8D1D-B910234EC719}" destId="{B0C73653-FC9F-47A9-A560-A63AA0D2FD0A}" srcOrd="2" destOrd="0" presId="urn:microsoft.com/office/officeart/2005/8/layout/vList3"/>
    <dgm:cxn modelId="{131B8D9C-DD79-41E2-93CB-F84D4780867A}" type="presParOf" srcId="{B0C73653-FC9F-47A9-A560-A63AA0D2FD0A}" destId="{4BEBA3CE-4013-4B0B-8B60-AD9426C27913}" srcOrd="0" destOrd="0" presId="urn:microsoft.com/office/officeart/2005/8/layout/vList3"/>
    <dgm:cxn modelId="{E6FD919A-CB78-4E7E-B78B-6BA539C6E1D1}" type="presParOf" srcId="{B0C73653-FC9F-47A9-A560-A63AA0D2FD0A}" destId="{DE89670B-BCE5-4772-A9B0-B672413304C2}" srcOrd="1" destOrd="0" presId="urn:microsoft.com/office/officeart/2005/8/layout/vList3"/>
    <dgm:cxn modelId="{DA83E26A-AA02-416E-90CE-0FF26E8B547B}" type="presParOf" srcId="{DBA538D6-1B56-4B09-8D1D-B910234EC719}" destId="{63C33A92-3EE7-486F-8DFA-77042BAED092}" srcOrd="3" destOrd="0" presId="urn:microsoft.com/office/officeart/2005/8/layout/vList3"/>
    <dgm:cxn modelId="{856DBF20-8C5D-4950-89B6-65A466ACE635}" type="presParOf" srcId="{DBA538D6-1B56-4B09-8D1D-B910234EC719}" destId="{3C9A7474-3AC9-4EB2-86B0-36E22B5B9263}" srcOrd="4" destOrd="0" presId="urn:microsoft.com/office/officeart/2005/8/layout/vList3"/>
    <dgm:cxn modelId="{C6BF11B3-1256-4717-AB32-A2299DD8BB31}" type="presParOf" srcId="{3C9A7474-3AC9-4EB2-86B0-36E22B5B9263}" destId="{EC12501F-2B25-4479-91D1-F1CF08CD5A7B}" srcOrd="0" destOrd="0" presId="urn:microsoft.com/office/officeart/2005/8/layout/vList3"/>
    <dgm:cxn modelId="{9BD4A97B-CCAD-40FA-97A2-BAD63C940EBB}" type="presParOf" srcId="{3C9A7474-3AC9-4EB2-86B0-36E22B5B9263}" destId="{9C078752-0897-440F-981C-69CBF8240923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59CD9E7-81F6-4A95-B4E2-3CBC7767AC63}">
      <dsp:nvSpPr>
        <dsp:cNvPr id="0" name=""/>
        <dsp:cNvSpPr/>
      </dsp:nvSpPr>
      <dsp:spPr>
        <a:xfrm>
          <a:off x="857128" y="320228"/>
          <a:ext cx="4003918" cy="1321451"/>
        </a:xfrm>
        <a:prstGeom prst="roundRect">
          <a:avLst/>
        </a:prstGeom>
        <a:solidFill>
          <a:schemeClr val="accent5">
            <a:lumMod val="7500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700" kern="1200" dirty="0"/>
            <a:t>проектирование судов</a:t>
          </a:r>
        </a:p>
      </dsp:txBody>
      <dsp:txXfrm>
        <a:off x="921636" y="384736"/>
        <a:ext cx="3874902" cy="1192435"/>
      </dsp:txXfrm>
    </dsp:sp>
    <dsp:sp modelId="{5242BB25-DDA9-45DF-8D41-9B0E3091907A}">
      <dsp:nvSpPr>
        <dsp:cNvPr id="0" name=""/>
        <dsp:cNvSpPr/>
      </dsp:nvSpPr>
      <dsp:spPr>
        <a:xfrm>
          <a:off x="4752528" y="320243"/>
          <a:ext cx="4295213" cy="1613561"/>
        </a:xfrm>
        <a:prstGeom prst="roundRect">
          <a:avLst/>
        </a:prstGeom>
        <a:solidFill>
          <a:schemeClr val="accent6">
            <a:lumMod val="7500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700" kern="1200" dirty="0"/>
            <a:t>разработка технической и рабочей документации на изготовление и ремонт изделий для установки на судах с классом Регистра судоходства Казахстана</a:t>
          </a:r>
        </a:p>
      </dsp:txBody>
      <dsp:txXfrm>
        <a:off x="4831296" y="399011"/>
        <a:ext cx="4137677" cy="1456025"/>
      </dsp:txXfrm>
    </dsp:sp>
    <dsp:sp modelId="{B3970B44-5E04-4E66-9E17-5C73115C7132}">
      <dsp:nvSpPr>
        <dsp:cNvPr id="0" name=""/>
        <dsp:cNvSpPr/>
      </dsp:nvSpPr>
      <dsp:spPr>
        <a:xfrm>
          <a:off x="540577" y="1760406"/>
          <a:ext cx="3938716" cy="2302375"/>
        </a:xfrm>
        <a:prstGeom prst="roundRect">
          <a:avLst/>
        </a:prstGeom>
        <a:solidFill>
          <a:srgbClr val="92D050"/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700" kern="1200" dirty="0"/>
            <a:t>разработка технической и рабочей документации на строительство, переоборудование, переклассификацию, ремонт и модернизацию судов;</a:t>
          </a:r>
          <a:endParaRPr lang="en-US" sz="1700" kern="1200" dirty="0"/>
        </a:p>
      </dsp:txBody>
      <dsp:txXfrm>
        <a:off x="652970" y="1872799"/>
        <a:ext cx="3713930" cy="2077589"/>
      </dsp:txXfrm>
    </dsp:sp>
    <dsp:sp modelId="{7F104875-61C4-4503-AFA4-A42644A1A2AA}">
      <dsp:nvSpPr>
        <dsp:cNvPr id="0" name=""/>
        <dsp:cNvSpPr/>
      </dsp:nvSpPr>
      <dsp:spPr>
        <a:xfrm>
          <a:off x="4448149" y="1999841"/>
          <a:ext cx="5056906" cy="2428733"/>
        </a:xfrm>
        <a:prstGeom prst="roundRect">
          <a:avLst/>
        </a:prstGeom>
        <a:solidFill>
          <a:schemeClr val="bg1">
            <a:lumMod val="5000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700" kern="1200" dirty="0"/>
            <a:t>- разработка проектов перегона различных типов судов (со схемами буксировки и всеми необходимыми расчётами), плавучих средств, буровых установок, платформ, сооружений и объёмных тяжеловесных металлоконструкций на баржах по реке и морю</a:t>
          </a:r>
          <a:endParaRPr lang="en-US" sz="1700" kern="1200" dirty="0"/>
        </a:p>
      </dsp:txBody>
      <dsp:txXfrm>
        <a:off x="4566710" y="2118402"/>
        <a:ext cx="4819784" cy="219161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45A5C95-33EB-40AA-BB8E-9CA85388D46F}">
      <dsp:nvSpPr>
        <dsp:cNvPr id="0" name=""/>
        <dsp:cNvSpPr/>
      </dsp:nvSpPr>
      <dsp:spPr>
        <a:xfrm>
          <a:off x="827" y="119202"/>
          <a:ext cx="3227577" cy="1936546"/>
        </a:xfrm>
        <a:prstGeom prst="rect">
          <a:avLst/>
        </a:prstGeom>
        <a:solidFill>
          <a:schemeClr val="tx2">
            <a:lumMod val="60000"/>
            <a:lumOff val="4000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700" b="1" kern="1200" dirty="0"/>
            <a:t>разработка проектов речных (маломерных) судов для регистрации и постановку на учет в Регистре судоходства, Государственном реестре или в Судовой книге</a:t>
          </a:r>
        </a:p>
      </dsp:txBody>
      <dsp:txXfrm>
        <a:off x="827" y="119202"/>
        <a:ext cx="3227577" cy="1936546"/>
      </dsp:txXfrm>
    </dsp:sp>
    <dsp:sp modelId="{86DCF215-F4CB-4F8F-B4A8-D43AFE40C4F5}">
      <dsp:nvSpPr>
        <dsp:cNvPr id="0" name=""/>
        <dsp:cNvSpPr/>
      </dsp:nvSpPr>
      <dsp:spPr>
        <a:xfrm>
          <a:off x="3551162" y="119202"/>
          <a:ext cx="3227577" cy="1936546"/>
        </a:xfrm>
        <a:prstGeom prst="rect">
          <a:avLst/>
        </a:prstGeom>
        <a:solidFill>
          <a:schemeClr val="accent6">
            <a:lumMod val="7500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700" kern="1200" dirty="0"/>
            <a:t>разработка нормативных правовых актов по судоходству и мореплаванию (в том числе и для государственных органов)</a:t>
          </a:r>
        </a:p>
      </dsp:txBody>
      <dsp:txXfrm>
        <a:off x="3551162" y="119202"/>
        <a:ext cx="3227577" cy="1936546"/>
      </dsp:txXfrm>
    </dsp:sp>
    <dsp:sp modelId="{928E8122-4377-4F03-A42C-6804E7B9F760}">
      <dsp:nvSpPr>
        <dsp:cNvPr id="0" name=""/>
        <dsp:cNvSpPr/>
      </dsp:nvSpPr>
      <dsp:spPr>
        <a:xfrm>
          <a:off x="827" y="2378506"/>
          <a:ext cx="3227577" cy="1936546"/>
        </a:xfrm>
        <a:prstGeom prst="rect">
          <a:avLst/>
        </a:prstGeom>
        <a:solidFill>
          <a:schemeClr val="accent6">
            <a:lumMod val="7500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700" kern="1200" dirty="0"/>
            <a:t>ведение авторского надзора за строительством судов </a:t>
          </a:r>
          <a:endParaRPr lang="en-US" sz="1700" kern="1200" dirty="0"/>
        </a:p>
      </dsp:txBody>
      <dsp:txXfrm>
        <a:off x="827" y="2378506"/>
        <a:ext cx="3227577" cy="1936546"/>
      </dsp:txXfrm>
    </dsp:sp>
    <dsp:sp modelId="{76B8F529-8F08-4C43-84CE-1954562922A0}">
      <dsp:nvSpPr>
        <dsp:cNvPr id="0" name=""/>
        <dsp:cNvSpPr/>
      </dsp:nvSpPr>
      <dsp:spPr>
        <a:xfrm>
          <a:off x="3551162" y="2378506"/>
          <a:ext cx="3227577" cy="1936546"/>
        </a:xfrm>
        <a:prstGeom prst="rect">
          <a:avLst/>
        </a:prstGeom>
        <a:solidFill>
          <a:schemeClr val="tx2">
            <a:lumMod val="60000"/>
            <a:lumOff val="4000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700" kern="1200" dirty="0"/>
            <a:t>разработка стандартов, инструкций и положений для компаний, осуществляющих деятельность на море и реках </a:t>
          </a:r>
          <a:endParaRPr lang="en-US" sz="1700" kern="1200" dirty="0"/>
        </a:p>
      </dsp:txBody>
      <dsp:txXfrm>
        <a:off x="3551162" y="2378506"/>
        <a:ext cx="3227577" cy="193654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69E54AC-6DFD-4F7C-A885-7548BA6E4A51}">
      <dsp:nvSpPr>
        <dsp:cNvPr id="0" name=""/>
        <dsp:cNvSpPr/>
      </dsp:nvSpPr>
      <dsp:spPr>
        <a:xfrm rot="10800000">
          <a:off x="1368134" y="0"/>
          <a:ext cx="4053840" cy="1128772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7757" tIns="80010" rIns="149352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100" b="1" kern="1200" dirty="0">
              <a:solidFill>
                <a:schemeClr val="tx1">
                  <a:lumMod val="95000"/>
                  <a:lumOff val="5000"/>
                </a:schemeClr>
              </a:solidFill>
            </a:rPr>
            <a:t>Сопровождение строительства</a:t>
          </a:r>
        </a:p>
      </dsp:txBody>
      <dsp:txXfrm rot="10800000">
        <a:off x="1650327" y="0"/>
        <a:ext cx="3771647" cy="1128772"/>
      </dsp:txXfrm>
    </dsp:sp>
    <dsp:sp modelId="{A85AD606-CA38-4E44-B53B-FC69771A9893}">
      <dsp:nvSpPr>
        <dsp:cNvPr id="0" name=""/>
        <dsp:cNvSpPr/>
      </dsp:nvSpPr>
      <dsp:spPr>
        <a:xfrm>
          <a:off x="738886" y="1895"/>
          <a:ext cx="1128772" cy="1128772"/>
        </a:xfrm>
        <a:prstGeom prst="ellipse">
          <a:avLst/>
        </a:prstGeom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0000" r="-10000"/>
          </a:stretch>
        </a:blip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E89670B-BCE5-4772-A9B0-B672413304C2}">
      <dsp:nvSpPr>
        <dsp:cNvPr id="0" name=""/>
        <dsp:cNvSpPr/>
      </dsp:nvSpPr>
      <dsp:spPr>
        <a:xfrm rot="10800000">
          <a:off x="1303273" y="1467613"/>
          <a:ext cx="4053840" cy="1128772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7757" tIns="80010" rIns="149352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100" b="1" kern="1200" dirty="0">
              <a:solidFill>
                <a:schemeClr val="tx1">
                  <a:lumMod val="95000"/>
                  <a:lumOff val="5000"/>
                </a:schemeClr>
              </a:solidFill>
            </a:rPr>
            <a:t>Разработка проектно-конструкторской документации</a:t>
          </a:r>
        </a:p>
      </dsp:txBody>
      <dsp:txXfrm rot="10800000">
        <a:off x="1585466" y="1467613"/>
        <a:ext cx="3771647" cy="1128772"/>
      </dsp:txXfrm>
    </dsp:sp>
    <dsp:sp modelId="{4BEBA3CE-4013-4B0B-8B60-AD9426C27913}">
      <dsp:nvSpPr>
        <dsp:cNvPr id="0" name=""/>
        <dsp:cNvSpPr/>
      </dsp:nvSpPr>
      <dsp:spPr>
        <a:xfrm>
          <a:off x="738886" y="1467613"/>
          <a:ext cx="1128772" cy="1128772"/>
        </a:xfrm>
        <a:prstGeom prst="ellipse">
          <a:avLst/>
        </a:prstGeom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C078752-0897-440F-981C-69CBF8240923}">
      <dsp:nvSpPr>
        <dsp:cNvPr id="0" name=""/>
        <dsp:cNvSpPr/>
      </dsp:nvSpPr>
      <dsp:spPr>
        <a:xfrm rot="10800000">
          <a:off x="1303273" y="2933332"/>
          <a:ext cx="4053840" cy="1128772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7757" tIns="80010" rIns="149352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100" b="1" u="none" kern="1200" dirty="0">
              <a:solidFill>
                <a:schemeClr val="tx1">
                  <a:lumMod val="95000"/>
                  <a:lumOff val="5000"/>
                </a:schemeClr>
              </a:solidFill>
            </a:rPr>
            <a:t>Оценочные и консалтинговые услуги</a:t>
          </a:r>
        </a:p>
      </dsp:txBody>
      <dsp:txXfrm rot="10800000">
        <a:off x="1585466" y="2933332"/>
        <a:ext cx="3771647" cy="1128772"/>
      </dsp:txXfrm>
    </dsp:sp>
    <dsp:sp modelId="{EC12501F-2B25-4479-91D1-F1CF08CD5A7B}">
      <dsp:nvSpPr>
        <dsp:cNvPr id="0" name=""/>
        <dsp:cNvSpPr/>
      </dsp:nvSpPr>
      <dsp:spPr>
        <a:xfrm>
          <a:off x="738886" y="2933332"/>
          <a:ext cx="1128772" cy="1128772"/>
        </a:xfrm>
        <a:prstGeom prst="ellipse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50000" r="-50000"/>
          </a:stretch>
        </a:blip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9B21A9A0-85CA-491F-881C-1939273899FC}" type="datetimeFigureOut">
              <a:rPr lang="ru-RU"/>
              <a:pPr>
                <a:defRPr/>
              </a:pPr>
              <a:t>26.04.2024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/>
              <a:t>Образец текста</a:t>
            </a:r>
          </a:p>
          <a:p>
            <a:pPr lvl="1"/>
            <a:r>
              <a:rPr lang="ru-RU" noProof="0"/>
              <a:t>Второй уровень</a:t>
            </a:r>
          </a:p>
          <a:p>
            <a:pPr lvl="2"/>
            <a:r>
              <a:rPr lang="ru-RU" noProof="0"/>
              <a:t>Третий уровень</a:t>
            </a:r>
          </a:p>
          <a:p>
            <a:pPr lvl="3"/>
            <a:r>
              <a:rPr lang="ru-RU" noProof="0"/>
              <a:t>Четвертый уровень</a:t>
            </a:r>
          </a:p>
          <a:p>
            <a:pPr lvl="4"/>
            <a:r>
              <a:rPr lang="ru-RU" noProof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860C03D9-39D3-4A91-81C6-70CF50D0633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0" y="0"/>
            <a:ext cx="9144000" cy="6860799"/>
            <a:chOff x="0" y="0"/>
            <a:chExt cx="9144000" cy="6860799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Oval 8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6299432" y="587019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66441" y="2222623"/>
            <a:ext cx="5917679" cy="2554983"/>
          </a:xfrm>
        </p:spPr>
        <p:txBody>
          <a:bodyPr anchor="b"/>
          <a:lstStyle>
            <a:lvl1pPr>
              <a:defRPr sz="48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866441" y="4777380"/>
            <a:ext cx="5917679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7476937" y="1828799"/>
            <a:ext cx="990599" cy="228659"/>
          </a:xfrm>
        </p:spPr>
        <p:txBody>
          <a:bodyPr/>
          <a:lstStyle>
            <a:lvl1pPr algn="l">
              <a:defRPr b="0" i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4962F8E4-893C-4F38-A04F-DEB4F388E90B}" type="datetimeFigureOut">
              <a:rPr lang="ru-RU" smtClean="0"/>
              <a:pPr>
                <a:defRPr/>
              </a:pPr>
              <a:t>26.04.2024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6236210" y="3264407"/>
            <a:ext cx="3859795" cy="228659"/>
          </a:xfrm>
        </p:spPr>
        <p:txBody>
          <a:bodyPr/>
          <a:lstStyle>
            <a:lvl1pPr>
              <a:defRPr b="0" i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Rectangle 10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fld id="{05C1EFB8-A029-4086-A683-56CA2BA11D51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060664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/>
          <p:cNvGrpSpPr/>
          <p:nvPr/>
        </p:nvGrpSpPr>
        <p:grpSpPr>
          <a:xfrm>
            <a:off x="0" y="0"/>
            <a:ext cx="9144000" cy="6860799"/>
            <a:chOff x="0" y="0"/>
            <a:chExt cx="9144000" cy="6860799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6299432" y="587019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Rectangle 8"/>
            <p:cNvSpPr/>
            <p:nvPr/>
          </p:nvSpPr>
          <p:spPr>
            <a:xfrm>
              <a:off x="421503" y="402165"/>
              <a:ext cx="8327939" cy="314113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5"/>
            <p:cNvSpPr/>
            <p:nvPr/>
          </p:nvSpPr>
          <p:spPr bwMode="gray">
            <a:xfrm rot="10204164">
              <a:off x="426788" y="4564241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9"/>
            <p:cNvSpPr/>
            <p:nvPr/>
          </p:nvSpPr>
          <p:spPr bwMode="gray">
            <a:xfrm rot="10800000">
              <a:off x="485023" y="2670079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5" y="4961453"/>
            <a:ext cx="6422002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66441" y="685800"/>
            <a:ext cx="6422004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866443" y="5528191"/>
            <a:ext cx="6422003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62F596C-B6DA-40B5-AAE9-CD6A8624A336}" type="datetimeFigureOut">
              <a:rPr lang="ru-RU" smtClean="0"/>
              <a:pPr>
                <a:defRPr/>
              </a:pPr>
              <a:t>26.04.2024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766428" y="295730"/>
            <a:ext cx="628813" cy="767687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4A420F62-A119-476A-9E0A-F5A90A9EDA27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347746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9144000" cy="6860799"/>
            <a:chOff x="0" y="0"/>
            <a:chExt cx="9144000" cy="6860799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6299432" y="587019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21010068">
              <a:off x="6359946" y="2780895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Rectangle 7"/>
            <p:cNvSpPr/>
            <p:nvPr/>
          </p:nvSpPr>
          <p:spPr>
            <a:xfrm>
              <a:off x="485023" y="4343399"/>
              <a:ext cx="8182128" cy="211243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8"/>
            <p:cNvSpPr/>
            <p:nvPr/>
          </p:nvSpPr>
          <p:spPr bwMode="gray">
            <a:xfrm>
              <a:off x="485023" y="2854646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927101"/>
            <a:ext cx="6422004" cy="1692720"/>
          </a:xfrm>
        </p:spPr>
        <p:txBody>
          <a:bodyPr anchor="ctr"/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3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0" y="3488023"/>
            <a:ext cx="6422005" cy="2536858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62F596C-B6DA-40B5-AAE9-CD6A8624A336}" type="datetimeFigureOut">
              <a:rPr lang="ru-RU" smtClean="0"/>
              <a:pPr>
                <a:defRPr/>
              </a:pPr>
              <a:t>26.04.2024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66428" y="295730"/>
            <a:ext cx="628813" cy="767687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4A420F62-A119-476A-9E0A-F5A90A9EDA27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1470744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9144000" cy="6860799"/>
            <a:chOff x="0" y="0"/>
            <a:chExt cx="9144000" cy="6860799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6299432" y="587019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/>
            <p:nvPr/>
          </p:nvSpPr>
          <p:spPr bwMode="gray">
            <a:xfrm rot="21010068">
              <a:off x="6359946" y="4309201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3" name="Freeform 12"/>
            <p:cNvSpPr/>
            <p:nvPr/>
          </p:nvSpPr>
          <p:spPr bwMode="gray">
            <a:xfrm>
              <a:off x="485023" y="4381500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3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12" name="TextBox 11"/>
          <p:cNvSpPr txBox="1"/>
          <p:nvPr/>
        </p:nvSpPr>
        <p:spPr bwMode="gray">
          <a:xfrm>
            <a:off x="7033422" y="2898648"/>
            <a:ext cx="66055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8000" dirty="0"/>
              <a:t>”</a:t>
            </a:r>
          </a:p>
        </p:txBody>
      </p:sp>
      <p:sp>
        <p:nvSpPr>
          <p:cNvPr id="11" name="TextBox 10"/>
          <p:cNvSpPr txBox="1"/>
          <p:nvPr/>
        </p:nvSpPr>
        <p:spPr bwMode="gray">
          <a:xfrm>
            <a:off x="651683" y="589767"/>
            <a:ext cx="60159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8000" dirty="0"/>
              <a:t>“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8058" y="903421"/>
            <a:ext cx="6160385" cy="2895658"/>
          </a:xfrm>
        </p:spPr>
        <p:txBody>
          <a:bodyPr/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7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387279" y="3809278"/>
            <a:ext cx="5646142" cy="333113"/>
          </a:xfrm>
        </p:spPr>
        <p:txBody>
          <a:bodyPr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0" y="5000815"/>
            <a:ext cx="6422005" cy="1024065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62F596C-B6DA-40B5-AAE9-CD6A8624A336}" type="datetimeFigureOut">
              <a:rPr lang="ru-RU" smtClean="0"/>
              <a:pPr>
                <a:defRPr/>
              </a:pPr>
              <a:t>26.04.2024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2" name="Rectangle 21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66428" y="295730"/>
            <a:ext cx="628813" cy="767687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4A420F62-A119-476A-9E0A-F5A90A9EDA27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665005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9144000" cy="6860799"/>
            <a:chOff x="0" y="0"/>
            <a:chExt cx="9144000" cy="6860799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6299432" y="587019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21010068">
              <a:off x="6359946" y="431124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7"/>
            <p:cNvSpPr/>
            <p:nvPr/>
          </p:nvSpPr>
          <p:spPr bwMode="gray">
            <a:xfrm>
              <a:off x="485023" y="4381500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7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2057400"/>
            <a:ext cx="6422004" cy="2095500"/>
          </a:xfrm>
        </p:spPr>
        <p:txBody>
          <a:bodyPr anchor="b"/>
          <a:lstStyle>
            <a:lvl1pPr algn="l">
              <a:defRPr sz="36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1" y="5024908"/>
            <a:ext cx="6422004" cy="994891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62F596C-B6DA-40B5-AAE9-CD6A8624A336}" type="datetimeFigureOut">
              <a:rPr lang="ru-RU" smtClean="0"/>
              <a:pPr>
                <a:defRPr/>
              </a:pPr>
              <a:t>26.04.2024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66428" y="295730"/>
            <a:ext cx="628813" cy="767687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4A420F62-A119-476A-9E0A-F5A90A9EDA27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135848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922305"/>
            <a:ext cx="6423592" cy="714660"/>
          </a:xfrm>
        </p:spPr>
        <p:txBody>
          <a:bodyPr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1" y="2489200"/>
            <a:ext cx="2313433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5"/>
          </p:nvPr>
        </p:nvSpPr>
        <p:spPr>
          <a:xfrm>
            <a:off x="866440" y="3147165"/>
            <a:ext cx="2313432" cy="2877714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08472" y="2489200"/>
            <a:ext cx="2326750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6"/>
          </p:nvPr>
        </p:nvSpPr>
        <p:spPr>
          <a:xfrm>
            <a:off x="3408472" y="3147165"/>
            <a:ext cx="2326749" cy="2869878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63820" y="2489201"/>
            <a:ext cx="2313740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7"/>
          </p:nvPr>
        </p:nvSpPr>
        <p:spPr>
          <a:xfrm>
            <a:off x="5963821" y="3147164"/>
            <a:ext cx="2313740" cy="2888366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294530" y="2489201"/>
            <a:ext cx="0" cy="3546328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5849521" y="2489201"/>
            <a:ext cx="0" cy="3546328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62F596C-B6DA-40B5-AAE9-CD6A8624A336}" type="datetimeFigureOut">
              <a:rPr lang="ru-RU" smtClean="0"/>
              <a:pPr>
                <a:defRPr/>
              </a:pPr>
              <a:t>26.04.2024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766428" y="295730"/>
            <a:ext cx="628813" cy="767687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4A420F62-A119-476A-9E0A-F5A90A9EDA27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07231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927101"/>
            <a:ext cx="6423592" cy="709864"/>
          </a:xfrm>
        </p:spPr>
        <p:txBody>
          <a:bodyPr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1461" y="4180095"/>
            <a:ext cx="2299042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012743" y="2486221"/>
            <a:ext cx="2021456" cy="1450321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21"/>
          </p:nvPr>
        </p:nvSpPr>
        <p:spPr>
          <a:xfrm>
            <a:off x="881461" y="4837558"/>
            <a:ext cx="2298410" cy="1187321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04318" y="4179596"/>
            <a:ext cx="2317790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16"/>
          </p:nvPr>
        </p:nvSpPr>
        <p:spPr>
          <a:xfrm>
            <a:off x="3550622" y="2509453"/>
            <a:ext cx="2025182" cy="1427089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404318" y="4837558"/>
            <a:ext cx="2330903" cy="1187321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63821" y="4179595"/>
            <a:ext cx="2299492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17"/>
          </p:nvPr>
        </p:nvSpPr>
        <p:spPr>
          <a:xfrm>
            <a:off x="6104946" y="2509453"/>
            <a:ext cx="2018839" cy="1427089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963821" y="4837558"/>
            <a:ext cx="2299492" cy="1187321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cxnSp>
        <p:nvCxnSpPr>
          <p:cNvPr id="21" name="Straight Connector 20"/>
          <p:cNvCxnSpPr/>
          <p:nvPr/>
        </p:nvCxnSpPr>
        <p:spPr>
          <a:xfrm>
            <a:off x="3290019" y="2489201"/>
            <a:ext cx="0" cy="3546328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5849521" y="2489201"/>
            <a:ext cx="0" cy="3546328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62F596C-B6DA-40B5-AAE9-CD6A8624A336}" type="datetimeFigureOut">
              <a:rPr lang="ru-RU" smtClean="0"/>
              <a:pPr>
                <a:defRPr/>
              </a:pPr>
              <a:t>26.04.2024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766428" y="295730"/>
            <a:ext cx="628813" cy="767687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4A420F62-A119-476A-9E0A-F5A90A9EDA27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3264208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AA26197-0975-41B5-8E96-6306FF87ACE4}" type="datetimeFigureOut">
              <a:rPr lang="ru-RU" smtClean="0"/>
              <a:pPr>
                <a:defRPr/>
              </a:pPr>
              <a:t>26.04.2024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66428" y="295730"/>
            <a:ext cx="628813" cy="767687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17D5E5F3-61EA-48F3-A089-FB2F9084357B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240929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9144000" cy="6860799"/>
            <a:chOff x="0" y="0"/>
            <a:chExt cx="9144000" cy="6860799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6299432" y="587019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/>
            <p:nvPr/>
          </p:nvSpPr>
          <p:spPr bwMode="gray">
            <a:xfrm rot="4966650">
              <a:off x="4673046" y="5107506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8"/>
            <p:cNvSpPr/>
            <p:nvPr/>
          </p:nvSpPr>
          <p:spPr bwMode="gray">
            <a:xfrm rot="5400000">
              <a:off x="1299309" y="1765596"/>
              <a:ext cx="5995993" cy="3326809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8" name="Rectangle 7"/>
            <p:cNvSpPr/>
            <p:nvPr/>
          </p:nvSpPr>
          <p:spPr bwMode="gray">
            <a:xfrm>
              <a:off x="414867" y="402165"/>
              <a:ext cx="46105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168970" y="1447799"/>
            <a:ext cx="1077347" cy="4571999"/>
          </a:xfrm>
        </p:spPr>
        <p:txBody>
          <a:bodyPr vert="eaVert" anchor="b" anchorCtr="0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66440" y="1447799"/>
            <a:ext cx="4417234" cy="457200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94CD6A1-4670-4428-BEF8-D00EE3AD83CF}" type="datetimeFigureOut">
              <a:rPr lang="ru-RU" smtClean="0"/>
              <a:pPr>
                <a:defRPr/>
              </a:pPr>
              <a:t>26.04.2024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66428" y="295730"/>
            <a:ext cx="628813" cy="767687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B0AD349-2505-4A95-A4A9-B3256AC8EB67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653478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28DFB50-6BFC-42EC-9D24-9142B609FE00}" type="datetimeFigureOut">
              <a:rPr lang="ru-RU" smtClean="0"/>
              <a:pPr>
                <a:defRPr/>
              </a:pPr>
              <a:t>26.04.2024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fld id="{8C6BB744-6A9C-4202-8BFE-B78974DB7D96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207652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0" y="0"/>
            <a:ext cx="9144000" cy="6860799"/>
            <a:chOff x="0" y="0"/>
            <a:chExt cx="9144000" cy="6860799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6299432" y="587019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5687606">
              <a:off x="3320102" y="145837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9"/>
            <p:cNvSpPr/>
            <p:nvPr/>
          </p:nvSpPr>
          <p:spPr bwMode="gray">
            <a:xfrm rot="16200000">
              <a:off x="3105027" y="1765596"/>
              <a:ext cx="5995993" cy="3326809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9" name="Rectangle 8"/>
            <p:cNvSpPr/>
            <p:nvPr/>
          </p:nvSpPr>
          <p:spPr bwMode="gray">
            <a:xfrm>
              <a:off x="5283673" y="402165"/>
              <a:ext cx="3465769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2257588"/>
            <a:ext cx="3101765" cy="3020343"/>
          </a:xfrm>
        </p:spPr>
        <p:txBody>
          <a:bodyPr anchor="ctr"/>
          <a:lstStyle>
            <a:lvl1pPr algn="l">
              <a:defRPr sz="32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19261" y="2257587"/>
            <a:ext cx="3054653" cy="3020343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F219E40-1C92-42B3-9D1C-67199CCA9A5D}" type="datetimeFigureOut">
              <a:rPr lang="ru-RU" smtClean="0"/>
              <a:pPr>
                <a:defRPr/>
              </a:pPr>
              <a:t>26.04.2024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7738039" y="7605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fld id="{89590CF4-1300-4F2E-B42B-CB81B758ABE0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541048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66440" y="2489199"/>
            <a:ext cx="3636980" cy="3530604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0580" y="2489199"/>
            <a:ext cx="3636981" cy="3530601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D5BBEB7-0D2D-4250-A472-A70A545F6098}" type="datetimeFigureOut">
              <a:rPr lang="ru-RU" smtClean="0"/>
              <a:pPr>
                <a:defRPr/>
              </a:pPr>
              <a:t>26.04.2024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fld id="{76B71696-11D4-463C-AC85-C51C3D836699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57289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0" y="2494298"/>
            <a:ext cx="3636980" cy="75929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66439" y="3253588"/>
            <a:ext cx="3636981" cy="2766213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0581" y="2489200"/>
            <a:ext cx="3636979" cy="75929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0581" y="3248490"/>
            <a:ext cx="3636980" cy="2771311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55DA317-DE93-40AB-9924-4D2F0ECB3C9A}" type="datetimeFigureOut">
              <a:rPr lang="ru-RU" smtClean="0"/>
              <a:pPr>
                <a:defRPr/>
              </a:pPr>
              <a:t>26.04.2024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fld id="{E818F70B-4043-487E-8598-B820C76BC1C7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824122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D9BBEDD-79BC-40A1-AB8B-8DE488F33EA9}" type="datetimeFigureOut">
              <a:rPr lang="ru-RU" smtClean="0"/>
              <a:pPr>
                <a:defRPr/>
              </a:pPr>
              <a:t>26.04.2024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fld id="{D9DB58F1-1BEE-49AE-8097-756792636C24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34596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48EE6DE-B9BB-454D-B531-0ADAC7AD9E40}" type="datetimeFigureOut">
              <a:rPr lang="ru-RU" smtClean="0"/>
              <a:pPr>
                <a:defRPr/>
              </a:pPr>
              <a:t>26.04.2024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766428" y="295730"/>
            <a:ext cx="628813" cy="767687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07117ADF-BCC3-4A66-967F-A9F8A5B23026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185008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/>
          <p:cNvGrpSpPr/>
          <p:nvPr/>
        </p:nvGrpSpPr>
        <p:grpSpPr>
          <a:xfrm>
            <a:off x="0" y="0"/>
            <a:ext cx="9144000" cy="6860799"/>
            <a:chOff x="0" y="0"/>
            <a:chExt cx="9144000" cy="6860799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6299432" y="587019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/>
            <p:nvPr/>
          </p:nvSpPr>
          <p:spPr bwMode="gray">
            <a:xfrm rot="15687606">
              <a:off x="2769747" y="145837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Rectangle 7"/>
            <p:cNvSpPr/>
            <p:nvPr/>
          </p:nvSpPr>
          <p:spPr>
            <a:xfrm>
              <a:off x="5283673" y="402165"/>
              <a:ext cx="3465769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8"/>
            <p:cNvSpPr/>
            <p:nvPr/>
          </p:nvSpPr>
          <p:spPr bwMode="gray">
            <a:xfrm rot="16200000">
              <a:off x="2548536" y="1765596"/>
              <a:ext cx="5995993" cy="3326809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0" y="1447800"/>
            <a:ext cx="2712589" cy="1495588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68927" y="1441182"/>
            <a:ext cx="3632850" cy="4572000"/>
          </a:xfrm>
        </p:spPr>
        <p:txBody>
          <a:bodyPr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866440" y="3086845"/>
            <a:ext cx="2712589" cy="2938036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3273216-CF4E-4EF8-8891-CBD21384801D}" type="datetimeFigureOut">
              <a:rPr lang="ru-RU" smtClean="0"/>
              <a:pPr>
                <a:defRPr/>
              </a:pPr>
              <a:t>26.04.2024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766428" y="295730"/>
            <a:ext cx="628813" cy="767687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3A06F3E1-751C-4AE3-B923-CA187048ACD0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07093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/>
          <p:cNvGrpSpPr/>
          <p:nvPr/>
        </p:nvGrpSpPr>
        <p:grpSpPr>
          <a:xfrm>
            <a:off x="0" y="0"/>
            <a:ext cx="9144000" cy="6860799"/>
            <a:chOff x="0" y="0"/>
            <a:chExt cx="9144000" cy="6860799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6299432" y="587019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/>
            <p:nvPr/>
          </p:nvSpPr>
          <p:spPr bwMode="gray">
            <a:xfrm rot="15687606">
              <a:off x="3074559" y="145837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Rectangle 7"/>
            <p:cNvSpPr/>
            <p:nvPr/>
          </p:nvSpPr>
          <p:spPr>
            <a:xfrm>
              <a:off x="5283673" y="402165"/>
              <a:ext cx="3465769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8"/>
            <p:cNvSpPr/>
            <p:nvPr/>
          </p:nvSpPr>
          <p:spPr bwMode="gray">
            <a:xfrm rot="16200000">
              <a:off x="2852610" y="1765596"/>
              <a:ext cx="5995993" cy="3326809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1591" y="1340000"/>
            <a:ext cx="3001938" cy="161619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722909" y="1320800"/>
            <a:ext cx="2791102" cy="42164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851591" y="3086100"/>
            <a:ext cx="3001938" cy="24511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8B56207-896C-4DE2-8C2D-759B0C0D6FA3}" type="datetimeFigureOut">
              <a:rPr lang="ru-RU" smtClean="0"/>
              <a:pPr>
                <a:defRPr/>
              </a:pPr>
              <a:t>26.04.2024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766428" y="295730"/>
            <a:ext cx="628813" cy="767687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BB4241D4-7606-492F-831F-863DBC90C717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760016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0" y="0"/>
            <a:ext cx="9144000" cy="6860799"/>
            <a:chOff x="0" y="0"/>
            <a:chExt cx="9144000" cy="6860799"/>
          </a:xfrm>
        </p:grpSpPr>
        <p:sp>
          <p:nvSpPr>
            <p:cNvPr id="25" name="Rectangle 24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6299432" y="587019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6359946" y="179029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18"/>
            <p:cNvSpPr/>
            <p:nvPr/>
          </p:nvSpPr>
          <p:spPr bwMode="gray">
            <a:xfrm>
              <a:off x="485023" y="1856450"/>
              <a:ext cx="8173954" cy="4535226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0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866440" y="927099"/>
            <a:ext cx="6343202" cy="7098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1" y="2489200"/>
            <a:ext cx="6343201" cy="35306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39638" y="6365499"/>
            <a:ext cx="990599" cy="22865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 b="1" i="0">
                <a:solidFill>
                  <a:schemeClr val="accent1"/>
                </a:solidFill>
                <a:latin typeface="+mn-lt"/>
              </a:defRPr>
            </a:lvl1pPr>
          </a:lstStyle>
          <a:p>
            <a:pPr>
              <a:defRPr/>
            </a:pPr>
            <a:fld id="{062F596C-B6DA-40B5-AAE9-CD6A8624A336}" type="datetimeFigureOut">
              <a:rPr lang="ru-RU" smtClean="0"/>
              <a:pPr>
                <a:defRPr/>
              </a:pPr>
              <a:t>26.04.2024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90843" y="6365498"/>
            <a:ext cx="3859795" cy="2286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 b="1" i="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Rectangle 21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0" name="Slide Number Placeholder 5"/>
          <p:cNvSpPr>
            <a:spLocks noGrp="1"/>
          </p:cNvSpPr>
          <p:nvPr>
            <p:ph type="sldNum" sz="quarter" idx="4"/>
          </p:nvPr>
        </p:nvSpPr>
        <p:spPr bwMode="auto">
          <a:xfrm>
            <a:off x="7678616" y="295730"/>
            <a:ext cx="791308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4A420F62-A119-476A-9E0A-F5A90A9EDA27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14675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75" r:id="rId1"/>
    <p:sldLayoutId id="2147484076" r:id="rId2"/>
    <p:sldLayoutId id="2147484077" r:id="rId3"/>
    <p:sldLayoutId id="2147484078" r:id="rId4"/>
    <p:sldLayoutId id="2147484079" r:id="rId5"/>
    <p:sldLayoutId id="2147484080" r:id="rId6"/>
    <p:sldLayoutId id="2147484081" r:id="rId7"/>
    <p:sldLayoutId id="2147484082" r:id="rId8"/>
    <p:sldLayoutId id="2147484083" r:id="rId9"/>
    <p:sldLayoutId id="2147484084" r:id="rId10"/>
    <p:sldLayoutId id="2147484085" r:id="rId11"/>
    <p:sldLayoutId id="2147484086" r:id="rId12"/>
    <p:sldLayoutId id="2147484087" r:id="rId13"/>
    <p:sldLayoutId id="2147484088" r:id="rId14"/>
    <p:sldLayoutId id="2147484089" r:id="rId15"/>
    <p:sldLayoutId id="2147484090" r:id="rId16"/>
    <p:sldLayoutId id="2147484091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2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685800" indent="-283464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96012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3444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50876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8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0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5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4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gckb.ru/services/consulting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gckb.ru/services/construction-support-vessel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/>
              <a:t>Проектно-конструкторское бюро (ПКБ)</a:t>
            </a:r>
            <a:endParaRPr lang="en-US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66440" y="2636912"/>
            <a:ext cx="7317630" cy="331236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dirty="0">
                <a:solidFill>
                  <a:srgbClr val="2D3748"/>
                </a:solidFill>
                <a:latin typeface="Roboto"/>
              </a:rPr>
              <a:t>В феврале 2024 года создано </a:t>
            </a:r>
            <a:r>
              <a:rPr lang="ru-RU" b="1" dirty="0">
                <a:solidFill>
                  <a:srgbClr val="2D3748"/>
                </a:solidFill>
                <a:latin typeface="Roboto"/>
              </a:rPr>
              <a:t>Проектно-конструкторское бюро ТОО «</a:t>
            </a:r>
            <a:r>
              <a:rPr lang="ru-RU" b="1" dirty="0" err="1">
                <a:solidFill>
                  <a:srgbClr val="2D3748"/>
                </a:solidFill>
                <a:latin typeface="Roboto"/>
              </a:rPr>
              <a:t>Батыс</a:t>
            </a:r>
            <a:r>
              <a:rPr lang="ru-RU" b="1" dirty="0">
                <a:solidFill>
                  <a:srgbClr val="2D3748"/>
                </a:solidFill>
                <a:latin typeface="Roboto"/>
              </a:rPr>
              <a:t> Энерго </a:t>
            </a:r>
            <a:r>
              <a:rPr lang="ru-RU" b="1" dirty="0" err="1">
                <a:solidFill>
                  <a:srgbClr val="2D3748"/>
                </a:solidFill>
                <a:latin typeface="Roboto"/>
              </a:rPr>
              <a:t>Пром</a:t>
            </a:r>
            <a:r>
              <a:rPr lang="ru-RU" b="1" dirty="0">
                <a:solidFill>
                  <a:srgbClr val="2D3748"/>
                </a:solidFill>
                <a:latin typeface="Roboto"/>
              </a:rPr>
              <a:t>».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ru-RU" dirty="0">
                <a:solidFill>
                  <a:srgbClr val="2D3748"/>
                </a:solidFill>
                <a:latin typeface="Roboto"/>
              </a:rPr>
              <a:t>Высококвалифицированные специалисты, руководствующихся соответствующими знаниями и богатым опытом, приобретенным за многолетнюю работу в отрасли водного транспорта.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ru-RU" dirty="0">
                <a:solidFill>
                  <a:srgbClr val="2D3748"/>
                </a:solidFill>
                <a:latin typeface="Roboto"/>
              </a:rPr>
              <a:t>В 2023 году штат ТОО БЭП пополнялся сотрудниками, имеющими богатый опыт в разработке проектов, в том числе и в судостроении/судоремонте, которые в свое время осваивали школу проектирования в технических отделах и КБ судостроительных/судоремонтных  заводов.</a:t>
            </a:r>
            <a:endParaRPr lang="en-US" dirty="0">
              <a:solidFill>
                <a:srgbClr val="2D3748"/>
              </a:solidFill>
              <a:latin typeface="Roboto"/>
            </a:endParaRPr>
          </a:p>
          <a:p>
            <a:pPr>
              <a:buFont typeface="Wingdings" panose="05000000000000000000" pitchFamily="2" charset="2"/>
              <a:buChar char="Ø"/>
            </a:pPr>
            <a:endParaRPr lang="ru-RU" dirty="0">
              <a:solidFill>
                <a:srgbClr val="2D3748"/>
              </a:solidFill>
              <a:latin typeface="Roboto"/>
            </a:endParaRPr>
          </a:p>
          <a:p>
            <a:pPr marL="0" indent="0">
              <a:buNone/>
            </a:pPr>
            <a:endParaRPr lang="en-US" dirty="0">
              <a:solidFill>
                <a:srgbClr val="2D3748"/>
              </a:solidFill>
              <a:latin typeface="Roboto"/>
            </a:endParaRPr>
          </a:p>
          <a:p>
            <a:pPr marL="0"/>
            <a:endParaRPr lang="en-US" dirty="0">
              <a:solidFill>
                <a:srgbClr val="2D3748"/>
              </a:solidFill>
              <a:latin typeface="Roboto"/>
            </a:endParaRPr>
          </a:p>
        </p:txBody>
      </p:sp>
    </p:spTree>
    <p:extLst>
      <p:ext uri="{BB962C8B-B14F-4D97-AF65-F5344CB8AC3E}">
        <p14:creationId xmlns:p14="http://schemas.microsoft.com/office/powerpoint/2010/main" val="79837460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>
                <a:hlinkClick r:id="rId2"/>
              </a:rPr>
              <a:t>Оценочные и консалтинговые услуги</a:t>
            </a: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расчёты трудоёмкости и стоимости строительства судов;</a:t>
            </a:r>
            <a:endParaRPr lang="en-US" dirty="0"/>
          </a:p>
          <a:p>
            <a:r>
              <a:rPr lang="ru-RU" dirty="0"/>
              <a:t>оказание экспертных, маркетинговых услуг в области судостроения и судоремонта;</a:t>
            </a:r>
            <a:endParaRPr lang="en-US" dirty="0"/>
          </a:p>
          <a:p>
            <a:r>
              <a:rPr lang="ru-RU" dirty="0"/>
              <a:t>сметы затрат на ремонт, реновацию, модернизацию, переоборудование и </a:t>
            </a:r>
            <a:r>
              <a:rPr lang="ru-RU" dirty="0" err="1"/>
              <a:t>переклассификацию</a:t>
            </a:r>
            <a:r>
              <a:rPr lang="ru-RU" dirty="0"/>
              <a:t> судов.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28404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/>
              <a:t>Проектно-конструкторское бюро (ПКБ) </a:t>
            </a:r>
            <a:endParaRPr lang="en-US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66441" y="2489200"/>
            <a:ext cx="7665999" cy="3892128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ru-RU" dirty="0">
                <a:latin typeface="Roboto"/>
              </a:rPr>
              <a:t>В феврале 2024 года Компания </a:t>
            </a:r>
            <a:r>
              <a:rPr lang="kk-KZ" dirty="0">
                <a:latin typeface="Roboto"/>
              </a:rPr>
              <a:t>по</a:t>
            </a:r>
            <a:r>
              <a:rPr lang="ru-RU" dirty="0">
                <a:latin typeface="Roboto"/>
              </a:rPr>
              <a:t>дала  документы по аккредитации для получения Свидетельства о признании отечественного классификационного органа - </a:t>
            </a:r>
            <a:r>
              <a:rPr lang="ru-RU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филиала «Регистр судоходства Казахстана» РГКП «</a:t>
            </a:r>
            <a:r>
              <a:rPr lang="ru-RU" dirty="0" err="1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Қазақстан</a:t>
            </a:r>
            <a:r>
              <a:rPr lang="ru-RU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су </a:t>
            </a:r>
            <a:r>
              <a:rPr lang="ru-RU" dirty="0" err="1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жолдары</a:t>
            </a:r>
            <a:r>
              <a:rPr lang="ru-RU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» Комитета транспорта Министерства индустрии и инфраструктурного развития Республики Казахстан </a:t>
            </a:r>
            <a:r>
              <a:rPr lang="ru-RU" dirty="0">
                <a:latin typeface="Roboto"/>
              </a:rPr>
              <a:t>и уже в апреле получила признание </a:t>
            </a:r>
          </a:p>
          <a:p>
            <a:pPr algn="just"/>
            <a:r>
              <a:rPr lang="ru-RU" dirty="0">
                <a:latin typeface="Roboto"/>
              </a:rPr>
              <a:t>При широком спектре предоставляемых услуг компания способна решать задачи для всех типов судов, эксплуатируемых на Каспийском море.</a:t>
            </a:r>
            <a:endParaRPr lang="en-US" dirty="0">
              <a:latin typeface="Roboto"/>
            </a:endParaRPr>
          </a:p>
          <a:p>
            <a:pPr algn="just"/>
            <a:r>
              <a:rPr lang="ru-RU" dirty="0">
                <a:latin typeface="Roboto"/>
              </a:rPr>
              <a:t>Высокая квалификация сотрудников и наличие специалистов всех направлений позволяет компании комплексно охватить основные виды интеллектуальных работ в области судостроения/судоремонта: от перегона судов до проектов на разных этапах проектирования.</a:t>
            </a:r>
            <a:endParaRPr lang="en-US" dirty="0">
              <a:latin typeface="Roboto"/>
            </a:endParaRPr>
          </a:p>
          <a:p>
            <a:pPr algn="just"/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0594315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9871" y="908720"/>
            <a:ext cx="6343202" cy="709865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/>
              <a:t>Перечень выполняемых работ ПКБ </a:t>
            </a:r>
            <a:endParaRPr lang="en-US" dirty="0"/>
          </a:p>
        </p:txBody>
      </p:sp>
      <p:graphicFrame>
        <p:nvGraphicFramePr>
          <p:cNvPr id="7" name="Схема 6"/>
          <p:cNvGraphicFramePr/>
          <p:nvPr>
            <p:extLst>
              <p:ext uri="{D42A27DB-BD31-4B8C-83A1-F6EECF244321}">
                <p14:modId xmlns:p14="http://schemas.microsoft.com/office/powerpoint/2010/main" val="2755235964"/>
              </p:ext>
            </p:extLst>
          </p:nvPr>
        </p:nvGraphicFramePr>
        <p:xfrm>
          <a:off x="-361056" y="2028641"/>
          <a:ext cx="9505056" cy="48403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6814036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00462" y="1052736"/>
            <a:ext cx="6343202" cy="709865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/>
              <a:t>Перечень выполняемых работ ПКБ </a:t>
            </a:r>
            <a:endParaRPr lang="en-US" dirty="0"/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2097683635"/>
              </p:ext>
            </p:extLst>
          </p:nvPr>
        </p:nvGraphicFramePr>
        <p:xfrm>
          <a:off x="1082279" y="2132856"/>
          <a:ext cx="6779568" cy="443425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304187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7584" y="980728"/>
            <a:ext cx="6343202" cy="709865"/>
          </a:xfrm>
        </p:spPr>
        <p:txBody>
          <a:bodyPr>
            <a:normAutofit fontScale="90000"/>
          </a:bodyPr>
          <a:lstStyle/>
          <a:p>
            <a:r>
              <a:rPr lang="ru-RU" dirty="0"/>
              <a:t>Основные направления деятельности ПК</a:t>
            </a:r>
            <a:r>
              <a:rPr lang="kk-KZ" dirty="0"/>
              <a:t>Б</a:t>
            </a:r>
            <a:br>
              <a:rPr lang="ru-RU" dirty="0"/>
            </a:br>
            <a:endParaRPr lang="en-US" dirty="0"/>
          </a:p>
        </p:txBody>
      </p:sp>
      <p:graphicFrame>
        <p:nvGraphicFramePr>
          <p:cNvPr id="6" name="Схема 5"/>
          <p:cNvGraphicFramePr/>
          <p:nvPr>
            <p:extLst>
              <p:ext uri="{D42A27DB-BD31-4B8C-83A1-F6EECF244321}">
                <p14:modId xmlns:p14="http://schemas.microsoft.com/office/powerpoint/2010/main" val="1472563343"/>
              </p:ext>
            </p:extLst>
          </p:nvPr>
        </p:nvGraphicFramePr>
        <p:xfrm>
          <a:off x="1403648" y="234888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237145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2060848"/>
            <a:ext cx="8424935" cy="4176464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dirty="0">
                <a:latin typeface="Roboto"/>
              </a:rPr>
              <a:t>Организация и выполнение:</a:t>
            </a:r>
            <a:endParaRPr lang="en-US" dirty="0">
              <a:latin typeface="Roboto"/>
            </a:endParaRPr>
          </a:p>
          <a:p>
            <a:pPr algn="just"/>
            <a:r>
              <a:rPr lang="ru-RU" dirty="0">
                <a:latin typeface="Roboto"/>
              </a:rPr>
              <a:t>проектно-конструкторских работ в области морского и речного судостроения и судоремонта - для судов и плавучих сооружений в Каспийском регионе и на внутренних водных путях Республики Казахстан;</a:t>
            </a:r>
            <a:endParaRPr lang="en-US" dirty="0">
              <a:latin typeface="Roboto"/>
            </a:endParaRPr>
          </a:p>
          <a:p>
            <a:pPr algn="just"/>
            <a:r>
              <a:rPr lang="ru-RU" dirty="0">
                <a:latin typeface="Roboto"/>
              </a:rPr>
              <a:t>инженерно-аналитических работ в сфере судостроения/судоремонта.  </a:t>
            </a:r>
            <a:endParaRPr lang="en-US" dirty="0">
              <a:latin typeface="Roboto"/>
            </a:endParaRPr>
          </a:p>
          <a:p>
            <a:pPr marL="0" indent="0" algn="just">
              <a:buNone/>
            </a:pPr>
            <a:r>
              <a:rPr lang="ru-RU" dirty="0">
                <a:latin typeface="Roboto"/>
              </a:rPr>
              <a:t>Разработка:</a:t>
            </a:r>
            <a:endParaRPr lang="en-US" dirty="0">
              <a:latin typeface="Roboto"/>
            </a:endParaRPr>
          </a:p>
          <a:p>
            <a:pPr algn="just"/>
            <a:r>
              <a:rPr lang="ru-RU" dirty="0">
                <a:latin typeface="Roboto"/>
              </a:rPr>
              <a:t>технических заданий, эскизных проектов и технических предложений с технико-экономическим обоснованием (ТЭО) для тендеров по проектированию и строительству судов и плавучих сооружений;</a:t>
            </a:r>
            <a:endParaRPr lang="en-US" dirty="0">
              <a:latin typeface="Roboto"/>
            </a:endParaRPr>
          </a:p>
          <a:p>
            <a:pPr algn="just"/>
            <a:r>
              <a:rPr lang="ru-RU" dirty="0">
                <a:latin typeface="Roboto"/>
              </a:rPr>
              <a:t>проектов по ремонту, модернизации, переоборудованию и </a:t>
            </a:r>
            <a:r>
              <a:rPr lang="ru-RU" dirty="0" err="1">
                <a:latin typeface="Roboto"/>
              </a:rPr>
              <a:t>переклассификации</a:t>
            </a:r>
            <a:r>
              <a:rPr lang="ru-RU" dirty="0">
                <a:latin typeface="Roboto"/>
              </a:rPr>
              <a:t> морских и речных судов на классы </a:t>
            </a:r>
            <a:r>
              <a:rPr lang="kk-KZ" dirty="0">
                <a:latin typeface="Roboto"/>
              </a:rPr>
              <a:t>Классификационных обществ, признанных в Республике Казахстан </a:t>
            </a:r>
            <a:r>
              <a:rPr lang="ru-RU" dirty="0">
                <a:latin typeface="Roboto"/>
              </a:rPr>
              <a:t>(</a:t>
            </a:r>
            <a:r>
              <a:rPr lang="kk-KZ" dirty="0">
                <a:latin typeface="Roboto"/>
              </a:rPr>
              <a:t>в том числе </a:t>
            </a:r>
            <a:r>
              <a:rPr lang="ru-RU" dirty="0">
                <a:latin typeface="Roboto"/>
              </a:rPr>
              <a:t>Российского Морского Регистра Судоходства и ГУ «Регистр Судоходства» (РК);</a:t>
            </a:r>
            <a:endParaRPr lang="en-US" dirty="0">
              <a:latin typeface="Roboto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69662" y="718576"/>
            <a:ext cx="669674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>
                <a:solidFill>
                  <a:schemeClr val="bg1"/>
                </a:solidFill>
              </a:rPr>
              <a:t>Разработка проектно-конструкторской документации</a:t>
            </a:r>
            <a:endParaRPr lang="en-US" sz="2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54811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99592" y="2492896"/>
            <a:ext cx="6343201" cy="3530600"/>
          </a:xfrm>
        </p:spPr>
        <p:txBody>
          <a:bodyPr>
            <a:normAutofit fontScale="77500" lnSpcReduction="20000"/>
          </a:bodyPr>
          <a:lstStyle/>
          <a:p>
            <a:r>
              <a:rPr lang="ru-RU" dirty="0"/>
              <a:t>проектов перегона (со схемами буксировки и всеми необходимыми расчётами) плавучих средств, сооружений и объёмных тяжеловесных конструкций на баржах;</a:t>
            </a:r>
            <a:endParaRPr lang="en-US" dirty="0"/>
          </a:p>
          <a:p>
            <a:r>
              <a:rPr lang="ru-RU" dirty="0"/>
              <a:t>технологической документации для строительства и ремонта морских и речных судов и морских сооружений:</a:t>
            </a:r>
            <a:endParaRPr lang="en-US" dirty="0"/>
          </a:p>
          <a:p>
            <a:r>
              <a:rPr lang="ru-RU" dirty="0"/>
              <a:t>ремонтные ведомости;</a:t>
            </a:r>
            <a:endParaRPr lang="en-US" dirty="0"/>
          </a:p>
          <a:p>
            <a:r>
              <a:rPr lang="ru-RU" dirty="0"/>
              <a:t>чертежи по ремонту корпусных работ (замена обшивки, изменение конструкции фундамента под ДВС и различные судовые оборудования);</a:t>
            </a:r>
          </a:p>
          <a:p>
            <a:r>
              <a:rPr lang="ru-RU" dirty="0"/>
              <a:t>чертежи речных маломерных судов для регистрации и постановку на учет в Государственном реестре или в Судовой книге;</a:t>
            </a:r>
            <a:endParaRPr lang="en-US" dirty="0"/>
          </a:p>
          <a:p>
            <a:r>
              <a:rPr lang="ru-RU" dirty="0"/>
              <a:t>участие в </a:t>
            </a:r>
            <a:r>
              <a:rPr lang="ru-RU" dirty="0" err="1"/>
              <a:t>щвартовных</a:t>
            </a:r>
            <a:r>
              <a:rPr lang="ru-RU" dirty="0"/>
              <a:t> и ходовых испытаниях;</a:t>
            </a:r>
            <a:endParaRPr lang="en-US" dirty="0"/>
          </a:p>
          <a:p>
            <a:r>
              <a:rPr lang="ru-RU" dirty="0"/>
              <a:t>разработка нормативных правовых актов по вопросам судоходства и мореплавания;</a:t>
            </a:r>
            <a:endParaRPr lang="en-US" dirty="0"/>
          </a:p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769662" y="718576"/>
            <a:ext cx="669674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>
                <a:solidFill>
                  <a:schemeClr val="bg1"/>
                </a:solidFill>
              </a:rPr>
              <a:t>Разработка проектно-конструкторской документации</a:t>
            </a:r>
            <a:endParaRPr lang="en-US" sz="2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26583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инструкций и положений по заказу компаний, осуществляющих деятельность на море и реках;  </a:t>
            </a:r>
            <a:endParaRPr lang="en-US" dirty="0"/>
          </a:p>
          <a:p>
            <a:r>
              <a:rPr lang="ru-RU" dirty="0"/>
              <a:t>нормативно-технической документации;</a:t>
            </a:r>
          </a:p>
          <a:p>
            <a:pPr marL="0" indent="0">
              <a:buNone/>
            </a:pPr>
            <a:r>
              <a:rPr lang="ru-RU" dirty="0"/>
              <a:t>А также ведение авторского надзора и проведение аудита судов.  </a:t>
            </a:r>
            <a:endParaRPr lang="en-US" dirty="0"/>
          </a:p>
          <a:p>
            <a:pPr marL="0" indent="0">
              <a:buNone/>
            </a:pPr>
            <a:r>
              <a:rPr lang="ru-RU" b="1" dirty="0"/>
              <a:t> 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769662" y="718576"/>
            <a:ext cx="669674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>
                <a:solidFill>
                  <a:schemeClr val="bg1"/>
                </a:solidFill>
              </a:rPr>
              <a:t>Разработка проектно-конструкторской документации</a:t>
            </a:r>
            <a:endParaRPr lang="en-US" sz="2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02363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ru-RU" b="1" dirty="0">
                <a:hlinkClick r:id="rId2"/>
              </a:rPr>
              <a:t>Сопровождение строительства</a:t>
            </a:r>
            <a:endParaRPr lang="en-US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ru-RU" dirty="0"/>
              <a:t>Проектами судостроения ТОО БЭП занимается со дня основания, а в 2023 году его штат пополнялся сотрудниками, имеющими богатый опыт в разработке проектов, в том числе и в судостроении/ судоремонте, которые в свое время осваивали школу проектирования в технических отделах и КБ судостроительных/судоремонтных  заводов.</a:t>
            </a:r>
            <a:endParaRPr lang="en-US" dirty="0"/>
          </a:p>
          <a:p>
            <a:pPr algn="just"/>
            <a:r>
              <a:rPr lang="ru-RU" dirty="0"/>
              <a:t>Компания расширяет спектр предоставляемых услуг от выпуска проектной документации до полного сопровождения строительства и оценки судов/</a:t>
            </a:r>
            <a:r>
              <a:rPr lang="ru-RU" dirty="0" err="1"/>
              <a:t>плавсредств</a:t>
            </a:r>
            <a:r>
              <a:rPr lang="ru-RU" dirty="0"/>
              <a:t>.</a:t>
            </a:r>
          </a:p>
          <a:p>
            <a:pPr algn="just"/>
            <a:r>
              <a:rPr lang="ru-RU" dirty="0"/>
              <a:t>Внедрение новых систем управления качеством и документооборотом повысит  качество проектно-конструкторской документации, а использование современного программного обеспечения сократит сроки выполнения работ.</a:t>
            </a:r>
            <a:endParaRPr lang="en-US" dirty="0"/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410058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вет директоров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овет директоров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овет директоров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2000"/>
                <a:hueMod val="96000"/>
                <a:satMod val="128000"/>
                <a:lumMod val="114000"/>
              </a:schemeClr>
            </a:gs>
            <a:gs pos="100000">
              <a:schemeClr val="phClr">
                <a:tint val="100000"/>
                <a:shade val="62000"/>
                <a:hueMod val="100000"/>
                <a:satMod val="13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2000"/>
                <a:hueMod val="108000"/>
                <a:satMod val="164000"/>
                <a:lumMod val="69000"/>
              </a:schemeClr>
              <a:schemeClr val="phClr">
                <a:tint val="96000"/>
                <a:hueMod val="90000"/>
                <a:satMod val="130000"/>
                <a:lumMod val="134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A3AB87EF-B655-4FFF-8D05-F333AD7F2789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5707</TotalTime>
  <Words>703</Words>
  <Application>Microsoft Office PowerPoint</Application>
  <PresentationFormat>Экран (4:3)</PresentationFormat>
  <Paragraphs>51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6" baseType="lpstr">
      <vt:lpstr>Calibri</vt:lpstr>
      <vt:lpstr>Century Gothic</vt:lpstr>
      <vt:lpstr>Roboto</vt:lpstr>
      <vt:lpstr>Wingdings</vt:lpstr>
      <vt:lpstr>Wingdings 3</vt:lpstr>
      <vt:lpstr>Совет директоров</vt:lpstr>
      <vt:lpstr>Проектно-конструкторское бюро (ПКБ)</vt:lpstr>
      <vt:lpstr>Проектно-конструкторское бюро (ПКБ) </vt:lpstr>
      <vt:lpstr>Перечень выполняемых работ ПКБ </vt:lpstr>
      <vt:lpstr>Перечень выполняемых работ ПКБ </vt:lpstr>
      <vt:lpstr>Основные направления деятельности ПКБ </vt:lpstr>
      <vt:lpstr>Презентация PowerPoint</vt:lpstr>
      <vt:lpstr>Презентация PowerPoint</vt:lpstr>
      <vt:lpstr>Презентация PowerPoint</vt:lpstr>
      <vt:lpstr>Сопровождение строительства</vt:lpstr>
      <vt:lpstr>Оценочные и консалтинговые услуги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Проекты КМГ/Эни</dc:title>
  <dc:creator>Galyausat Keshubayev</dc:creator>
  <cp:lastModifiedBy>Ботакоз Бабиева</cp:lastModifiedBy>
  <cp:revision>98</cp:revision>
  <dcterms:created xsi:type="dcterms:W3CDTF">2011-11-09T09:56:18Z</dcterms:created>
  <dcterms:modified xsi:type="dcterms:W3CDTF">2024-04-29T03:23:55Z</dcterms:modified>
</cp:coreProperties>
</file>